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59"/>
  </p:notesMasterIdLst>
  <p:sldIdLst>
    <p:sldId id="293" r:id="rId2"/>
    <p:sldId id="266" r:id="rId3"/>
    <p:sldId id="374" r:id="rId4"/>
    <p:sldId id="292" r:id="rId5"/>
    <p:sldId id="299" r:id="rId6"/>
    <p:sldId id="332" r:id="rId7"/>
    <p:sldId id="311" r:id="rId8"/>
    <p:sldId id="346" r:id="rId9"/>
    <p:sldId id="371" r:id="rId10"/>
    <p:sldId id="365" r:id="rId11"/>
    <p:sldId id="376" r:id="rId12"/>
    <p:sldId id="347" r:id="rId13"/>
    <p:sldId id="367" r:id="rId14"/>
    <p:sldId id="318" r:id="rId15"/>
    <p:sldId id="349" r:id="rId16"/>
    <p:sldId id="350" r:id="rId17"/>
    <p:sldId id="351" r:id="rId18"/>
    <p:sldId id="352" r:id="rId19"/>
    <p:sldId id="315" r:id="rId20"/>
    <p:sldId id="353" r:id="rId21"/>
    <p:sldId id="372" r:id="rId22"/>
    <p:sldId id="373" r:id="rId23"/>
    <p:sldId id="359" r:id="rId24"/>
    <p:sldId id="355" r:id="rId25"/>
    <p:sldId id="322" r:id="rId26"/>
    <p:sldId id="358" r:id="rId27"/>
    <p:sldId id="333" r:id="rId28"/>
    <p:sldId id="356" r:id="rId29"/>
    <p:sldId id="357" r:id="rId30"/>
    <p:sldId id="323" r:id="rId31"/>
    <p:sldId id="325" r:id="rId32"/>
    <p:sldId id="330" r:id="rId33"/>
    <p:sldId id="298" r:id="rId34"/>
    <p:sldId id="290" r:id="rId35"/>
    <p:sldId id="335" r:id="rId36"/>
    <p:sldId id="369" r:id="rId37"/>
    <p:sldId id="328" r:id="rId38"/>
    <p:sldId id="375" r:id="rId39"/>
    <p:sldId id="295" r:id="rId40"/>
    <p:sldId id="283" r:id="rId41"/>
    <p:sldId id="360" r:id="rId42"/>
    <p:sldId id="362" r:id="rId43"/>
    <p:sldId id="294" r:id="rId44"/>
    <p:sldId id="285" r:id="rId45"/>
    <p:sldId id="258" r:id="rId46"/>
    <p:sldId id="260" r:id="rId47"/>
    <p:sldId id="259" r:id="rId48"/>
    <p:sldId id="300" r:id="rId49"/>
    <p:sldId id="310" r:id="rId50"/>
    <p:sldId id="309" r:id="rId51"/>
    <p:sldId id="301" r:id="rId52"/>
    <p:sldId id="302" r:id="rId53"/>
    <p:sldId id="303" r:id="rId54"/>
    <p:sldId id="305" r:id="rId55"/>
    <p:sldId id="304" r:id="rId56"/>
    <p:sldId id="307" r:id="rId57"/>
    <p:sldId id="291" r:id="rId5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E24"/>
    <a:srgbClr val="712E93"/>
    <a:srgbClr val="BFA2CD"/>
    <a:srgbClr val="00B2EF"/>
    <a:srgbClr val="045B78"/>
    <a:srgbClr val="BDEF68"/>
    <a:srgbClr val="FFB90D"/>
    <a:srgbClr val="FF3030"/>
    <a:srgbClr val="262626"/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46" autoAdjust="0"/>
    <p:restoredTop sz="94640"/>
  </p:normalViewPr>
  <p:slideViewPr>
    <p:cSldViewPr snapToGrid="0">
      <p:cViewPr varScale="1">
        <p:scale>
          <a:sx n="45" d="100"/>
          <a:sy n="45" d="100"/>
        </p:scale>
        <p:origin x="208" y="17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/>
            <a:t>Challenges</a:t>
          </a:r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Summary- 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perfect</a:t>
          </a:r>
          <a:r>
            <a:rPr lang="de-DE" dirty="0"/>
            <a:t> recipe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Results</a:t>
          </a:r>
          <a:r>
            <a:rPr lang="de-DE" dirty="0"/>
            <a:t> and </a:t>
          </a:r>
          <a:r>
            <a:rPr lang="de-DE" dirty="0" err="1"/>
            <a:t>Discussion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 dirty="0" err="1"/>
            <a:t>Recap</a:t>
          </a:r>
          <a:r>
            <a:rPr lang="de-DE" dirty="0"/>
            <a:t> </a:t>
          </a:r>
          <a:r>
            <a:rPr lang="de-DE" dirty="0" err="1"/>
            <a:t>datasets</a:t>
          </a:r>
          <a:r>
            <a:rPr lang="de-DE" dirty="0"/>
            <a:t> </a:t>
          </a:r>
          <a:r>
            <a:rPr lang="de-DE" dirty="0" err="1"/>
            <a:t>difficulties</a:t>
          </a:r>
          <a:endParaRPr lang="de-DE" dirty="0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A34C61-156F-4147-A59A-6050EA277EE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F8BDE5-4D70-473E-8184-19095A831882}">
      <dgm:prSet phldrT="[Text]" custT="1"/>
      <dgm:spPr/>
      <dgm:t>
        <a:bodyPr/>
        <a:lstStyle/>
        <a:p>
          <a:pPr algn="l"/>
          <a:endParaRPr lang="de-DE" sz="1600" dirty="0">
            <a:solidFill>
              <a:schemeClr val="bg1"/>
            </a:solidFill>
          </a:endParaRPr>
        </a:p>
      </dgm:t>
    </dgm:pt>
    <dgm:pt modelId="{750C87DF-3DB5-4372-B022-F8F826656A1B}" type="parTrans" cxnId="{A6B3B2DE-08AD-49BD-85B7-43DB812BE1B1}">
      <dgm:prSet/>
      <dgm:spPr/>
      <dgm:t>
        <a:bodyPr/>
        <a:lstStyle/>
        <a:p>
          <a:endParaRPr lang="de-DE"/>
        </a:p>
      </dgm:t>
    </dgm:pt>
    <dgm:pt modelId="{2F696EEB-3FDF-4C34-BCA3-C6996F19F87E}" type="sibTrans" cxnId="{A6B3B2DE-08AD-49BD-85B7-43DB812BE1B1}">
      <dgm:prSet/>
      <dgm:spPr/>
      <dgm:t>
        <a:bodyPr/>
        <a:lstStyle/>
        <a:p>
          <a:endParaRPr lang="de-DE"/>
        </a:p>
      </dgm:t>
    </dgm:pt>
    <dgm:pt modelId="{E08AD9E3-626C-463D-920D-5A6162C3EAA2}" type="pres">
      <dgm:prSet presAssocID="{D3A34C61-156F-4147-A59A-6050EA277EEF}" presName="Name0" presStyleCnt="0">
        <dgm:presLayoutVars>
          <dgm:dir/>
          <dgm:resizeHandles val="exact"/>
        </dgm:presLayoutVars>
      </dgm:prSet>
      <dgm:spPr/>
    </dgm:pt>
    <dgm:pt modelId="{D4D10D45-818B-4066-8F7C-70E3AB6CF53E}" type="pres">
      <dgm:prSet presAssocID="{2BF8BDE5-4D70-473E-8184-19095A831882}" presName="node" presStyleLbl="node1" presStyleIdx="0" presStyleCnt="1" custScaleY="99353" custLinFactNeighborX="-250" custLinFactNeighborY="-17326">
        <dgm:presLayoutVars>
          <dgm:bulletEnabled val="1"/>
        </dgm:presLayoutVars>
      </dgm:prSet>
      <dgm:spPr/>
    </dgm:pt>
  </dgm:ptLst>
  <dgm:cxnLst>
    <dgm:cxn modelId="{B2AEDC67-0116-499C-A3BD-5E97F22E413D}" type="presOf" srcId="{D3A34C61-156F-4147-A59A-6050EA277EEF}" destId="{E08AD9E3-626C-463D-920D-5A6162C3EAA2}" srcOrd="0" destOrd="0" presId="urn:microsoft.com/office/officeart/2005/8/layout/process1"/>
    <dgm:cxn modelId="{5053B271-DC80-492E-B6C9-40D5D9471639}" type="presOf" srcId="{2BF8BDE5-4D70-473E-8184-19095A831882}" destId="{D4D10D45-818B-4066-8F7C-70E3AB6CF53E}" srcOrd="0" destOrd="0" presId="urn:microsoft.com/office/officeart/2005/8/layout/process1"/>
    <dgm:cxn modelId="{A6B3B2DE-08AD-49BD-85B7-43DB812BE1B1}" srcId="{D3A34C61-156F-4147-A59A-6050EA277EEF}" destId="{2BF8BDE5-4D70-473E-8184-19095A831882}" srcOrd="0" destOrd="0" parTransId="{750C87DF-3DB5-4372-B022-F8F826656A1B}" sibTransId="{2F696EEB-3FDF-4C34-BCA3-C6996F19F87E}"/>
    <dgm:cxn modelId="{661EC75E-8877-40A0-A8B7-9C486C73A83B}" type="presParOf" srcId="{E08AD9E3-626C-463D-920D-5A6162C3EAA2}" destId="{D4D10D45-818B-4066-8F7C-70E3AB6CF53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3A34C61-156F-4147-A59A-6050EA277EE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F8BDE5-4D70-473E-8184-19095A831882}">
      <dgm:prSet phldrT="[Text]" custT="1"/>
      <dgm:spPr/>
      <dgm:t>
        <a:bodyPr/>
        <a:lstStyle/>
        <a:p>
          <a:pPr algn="l"/>
          <a:endParaRPr lang="de-DE" sz="1600" dirty="0">
            <a:solidFill>
              <a:schemeClr val="bg1"/>
            </a:solidFill>
          </a:endParaRPr>
        </a:p>
      </dgm:t>
    </dgm:pt>
    <dgm:pt modelId="{750C87DF-3DB5-4372-B022-F8F826656A1B}" type="parTrans" cxnId="{A6B3B2DE-08AD-49BD-85B7-43DB812BE1B1}">
      <dgm:prSet/>
      <dgm:spPr/>
      <dgm:t>
        <a:bodyPr/>
        <a:lstStyle/>
        <a:p>
          <a:endParaRPr lang="de-DE"/>
        </a:p>
      </dgm:t>
    </dgm:pt>
    <dgm:pt modelId="{2F696EEB-3FDF-4C34-BCA3-C6996F19F87E}" type="sibTrans" cxnId="{A6B3B2DE-08AD-49BD-85B7-43DB812BE1B1}">
      <dgm:prSet/>
      <dgm:spPr/>
      <dgm:t>
        <a:bodyPr/>
        <a:lstStyle/>
        <a:p>
          <a:endParaRPr lang="de-DE"/>
        </a:p>
      </dgm:t>
    </dgm:pt>
    <dgm:pt modelId="{E08AD9E3-626C-463D-920D-5A6162C3EAA2}" type="pres">
      <dgm:prSet presAssocID="{D3A34C61-156F-4147-A59A-6050EA277EEF}" presName="Name0" presStyleCnt="0">
        <dgm:presLayoutVars>
          <dgm:dir/>
          <dgm:resizeHandles val="exact"/>
        </dgm:presLayoutVars>
      </dgm:prSet>
      <dgm:spPr/>
    </dgm:pt>
    <dgm:pt modelId="{D4D10D45-818B-4066-8F7C-70E3AB6CF53E}" type="pres">
      <dgm:prSet presAssocID="{2BF8BDE5-4D70-473E-8184-19095A831882}" presName="node" presStyleLbl="node1" presStyleIdx="0" presStyleCnt="1" custScaleY="99353" custLinFactNeighborX="1201">
        <dgm:presLayoutVars>
          <dgm:bulletEnabled val="1"/>
        </dgm:presLayoutVars>
      </dgm:prSet>
      <dgm:spPr/>
    </dgm:pt>
  </dgm:ptLst>
  <dgm:cxnLst>
    <dgm:cxn modelId="{B2AEDC67-0116-499C-A3BD-5E97F22E413D}" type="presOf" srcId="{D3A34C61-156F-4147-A59A-6050EA277EEF}" destId="{E08AD9E3-626C-463D-920D-5A6162C3EAA2}" srcOrd="0" destOrd="0" presId="urn:microsoft.com/office/officeart/2005/8/layout/process1"/>
    <dgm:cxn modelId="{5053B271-DC80-492E-B6C9-40D5D9471639}" type="presOf" srcId="{2BF8BDE5-4D70-473E-8184-19095A831882}" destId="{D4D10D45-818B-4066-8F7C-70E3AB6CF53E}" srcOrd="0" destOrd="0" presId="urn:microsoft.com/office/officeart/2005/8/layout/process1"/>
    <dgm:cxn modelId="{A6B3B2DE-08AD-49BD-85B7-43DB812BE1B1}" srcId="{D3A34C61-156F-4147-A59A-6050EA277EEF}" destId="{2BF8BDE5-4D70-473E-8184-19095A831882}" srcOrd="0" destOrd="0" parTransId="{750C87DF-3DB5-4372-B022-F8F826656A1B}" sibTransId="{2F696EEB-3FDF-4C34-BCA3-C6996F19F87E}"/>
    <dgm:cxn modelId="{661EC75E-8877-40A0-A8B7-9C486C73A83B}" type="presParOf" srcId="{E08AD9E3-626C-463D-920D-5A6162C3EAA2}" destId="{D4D10D45-818B-4066-8F7C-70E3AB6CF53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EDD4134-DBC8-4D12-906D-8CF231450CA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0ADDB12-25F9-4FDA-93BB-A1F65B4BDB2A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C43E318A-C4FC-4DC0-B3A1-94809762FC5C}" type="parTrans" cxnId="{F0BF2632-CC88-4D01-9B40-FEFD4E1230B6}">
      <dgm:prSet/>
      <dgm:spPr/>
      <dgm:t>
        <a:bodyPr/>
        <a:lstStyle/>
        <a:p>
          <a:endParaRPr lang="de-DE"/>
        </a:p>
      </dgm:t>
    </dgm:pt>
    <dgm:pt modelId="{C21FF25C-CACD-4CDA-841B-873821AAEB5D}" type="sibTrans" cxnId="{F0BF2632-CC88-4D01-9B40-FEFD4E1230B6}">
      <dgm:prSet/>
      <dgm:spPr/>
      <dgm:t>
        <a:bodyPr/>
        <a:lstStyle/>
        <a:p>
          <a:endParaRPr lang="de-DE"/>
        </a:p>
      </dgm:t>
    </dgm:pt>
    <dgm:pt modelId="{72D44FE1-A9BE-4E77-BCB7-DDD52EE2DF03}">
      <dgm:prSet phldrT="[Text]" custT="1"/>
      <dgm:spPr/>
      <dgm:t>
        <a:bodyPr/>
        <a:lstStyle/>
        <a:p>
          <a:r>
            <a:rPr lang="de-DE" sz="1600" dirty="0" err="1"/>
            <a:t>Preprocessing</a:t>
          </a:r>
          <a:endParaRPr lang="de-DE" sz="1600" dirty="0"/>
        </a:p>
      </dgm:t>
    </dgm:pt>
    <dgm:pt modelId="{A29F5BD7-283D-4455-8F31-B097A37755F9}" type="parTrans" cxnId="{FE8583D1-6D6D-45CA-8B28-1AD376EC7B11}">
      <dgm:prSet/>
      <dgm:spPr/>
      <dgm:t>
        <a:bodyPr/>
        <a:lstStyle/>
        <a:p>
          <a:endParaRPr lang="de-DE"/>
        </a:p>
      </dgm:t>
    </dgm:pt>
    <dgm:pt modelId="{53BB798E-B39D-44E0-AF1F-8822F9371EE9}" type="sibTrans" cxnId="{FE8583D1-6D6D-45CA-8B28-1AD376EC7B11}">
      <dgm:prSet/>
      <dgm:spPr/>
      <dgm:t>
        <a:bodyPr/>
        <a:lstStyle/>
        <a:p>
          <a:endParaRPr lang="de-DE"/>
        </a:p>
      </dgm:t>
    </dgm:pt>
    <dgm:pt modelId="{92F3A116-8D7A-4186-8D51-30577113D90D}">
      <dgm:prSet phldrT="[Text]" custT="1"/>
      <dgm:spPr/>
      <dgm:t>
        <a:bodyPr/>
        <a:lstStyle/>
        <a:p>
          <a:r>
            <a:rPr lang="de-DE" sz="1600" dirty="0"/>
            <a:t>global Otsu </a:t>
          </a:r>
          <a:r>
            <a:rPr lang="de-DE" sz="1600" dirty="0" err="1"/>
            <a:t>thresholding</a:t>
          </a:r>
          <a:endParaRPr lang="de-DE" sz="1600" dirty="0"/>
        </a:p>
      </dgm:t>
    </dgm:pt>
    <dgm:pt modelId="{7D27AB7C-64DF-4024-93E7-9BEDAFDCD3B1}" type="parTrans" cxnId="{DEC8088B-9E2E-46E4-92BA-857B225052AE}">
      <dgm:prSet/>
      <dgm:spPr/>
      <dgm:t>
        <a:bodyPr/>
        <a:lstStyle/>
        <a:p>
          <a:endParaRPr lang="de-DE"/>
        </a:p>
      </dgm:t>
    </dgm:pt>
    <dgm:pt modelId="{291A75BD-F26D-4D0E-8627-717CA213EF64}" type="sibTrans" cxnId="{DEC8088B-9E2E-46E4-92BA-857B225052AE}">
      <dgm:prSet/>
      <dgm:spPr/>
      <dgm:t>
        <a:bodyPr/>
        <a:lstStyle/>
        <a:p>
          <a:endParaRPr lang="de-DE"/>
        </a:p>
      </dgm:t>
    </dgm:pt>
    <dgm:pt modelId="{819AC305-273C-45D6-B6AF-49DC938757DF}">
      <dgm:prSet phldrT="[Text]" custT="1"/>
      <dgm:spPr/>
      <dgm:t>
        <a:bodyPr/>
        <a:lstStyle/>
        <a:p>
          <a:r>
            <a:rPr lang="de-DE" sz="1600" dirty="0" err="1"/>
            <a:t>Dice</a:t>
          </a:r>
          <a:r>
            <a:rPr lang="de-DE" sz="1600" dirty="0"/>
            <a:t> Score</a:t>
          </a:r>
        </a:p>
      </dgm:t>
    </dgm:pt>
    <dgm:pt modelId="{00DE8717-379B-42F9-93EA-0FBB71FB08C5}" type="parTrans" cxnId="{F7C5A577-253F-4FEA-A71A-F5CDE83730BE}">
      <dgm:prSet/>
      <dgm:spPr/>
      <dgm:t>
        <a:bodyPr/>
        <a:lstStyle/>
        <a:p>
          <a:endParaRPr lang="de-DE"/>
        </a:p>
      </dgm:t>
    </dgm:pt>
    <dgm:pt modelId="{C984EA71-22DF-4460-975B-EEFD7980C061}" type="sibTrans" cxnId="{F7C5A577-253F-4FEA-A71A-F5CDE83730BE}">
      <dgm:prSet/>
      <dgm:spPr/>
      <dgm:t>
        <a:bodyPr/>
        <a:lstStyle/>
        <a:p>
          <a:endParaRPr lang="de-DE"/>
        </a:p>
      </dgm:t>
    </dgm:pt>
    <dgm:pt modelId="{CB2D8260-F940-204F-B3B8-FE960F797DEA}">
      <dgm:prSet phldrT="[Text]" custT="1"/>
      <dgm:spPr/>
      <dgm:t>
        <a:bodyPr/>
        <a:lstStyle/>
        <a:p>
          <a:r>
            <a:rPr lang="de-DE" sz="1600" dirty="0" err="1"/>
            <a:t>Two</a:t>
          </a:r>
          <a:r>
            <a:rPr lang="de-DE" sz="1600" dirty="0"/>
            <a:t>-level Otsu </a:t>
          </a:r>
          <a:r>
            <a:rPr lang="de-DE" sz="1600" dirty="0" err="1"/>
            <a:t>thresholding</a:t>
          </a:r>
          <a:endParaRPr lang="de-DE" sz="1600" dirty="0"/>
        </a:p>
      </dgm:t>
    </dgm:pt>
    <dgm:pt modelId="{8BDF611F-A544-0644-A7FA-1460B21B2C9A}" type="parTrans" cxnId="{E2A1EF1D-D5DC-AD4B-A948-9101A7D841F8}">
      <dgm:prSet/>
      <dgm:spPr/>
      <dgm:t>
        <a:bodyPr/>
        <a:lstStyle/>
        <a:p>
          <a:endParaRPr lang="de-DE"/>
        </a:p>
      </dgm:t>
    </dgm:pt>
    <dgm:pt modelId="{306E8269-B497-6941-A9F3-13D7D442ECC8}" type="sibTrans" cxnId="{E2A1EF1D-D5DC-AD4B-A948-9101A7D841F8}">
      <dgm:prSet/>
      <dgm:spPr/>
      <dgm:t>
        <a:bodyPr/>
        <a:lstStyle/>
        <a:p>
          <a:endParaRPr lang="de-DE"/>
        </a:p>
      </dgm:t>
    </dgm:pt>
    <dgm:pt modelId="{F7CCF637-270F-ED40-B5A7-42114DF7C0F6}">
      <dgm:prSet phldrT="[Text]" custT="1"/>
      <dgm:spPr/>
      <dgm:t>
        <a:bodyPr/>
        <a:lstStyle/>
        <a:p>
          <a:r>
            <a:rPr lang="de-DE" sz="1600" dirty="0" err="1"/>
            <a:t>Local</a:t>
          </a:r>
          <a:r>
            <a:rPr lang="de-DE" sz="1600" dirty="0"/>
            <a:t> adaptive Otsu </a:t>
          </a:r>
          <a:r>
            <a:rPr lang="de-DE" sz="1600" dirty="0" err="1"/>
            <a:t>thresholding</a:t>
          </a:r>
          <a:endParaRPr lang="de-DE" sz="1600" dirty="0"/>
        </a:p>
      </dgm:t>
    </dgm:pt>
    <dgm:pt modelId="{2AD59C4D-79D5-D44D-BEA0-14A6C7B44DAC}" type="parTrans" cxnId="{26B2798C-590C-D444-8DBE-52AB3CEFE0D6}">
      <dgm:prSet/>
      <dgm:spPr/>
      <dgm:t>
        <a:bodyPr/>
        <a:lstStyle/>
        <a:p>
          <a:endParaRPr lang="de-DE"/>
        </a:p>
      </dgm:t>
    </dgm:pt>
    <dgm:pt modelId="{8F84CD4A-0267-5342-B367-25B180D8D35E}" type="sibTrans" cxnId="{26B2798C-590C-D444-8DBE-52AB3CEFE0D6}">
      <dgm:prSet/>
      <dgm:spPr/>
      <dgm:t>
        <a:bodyPr/>
        <a:lstStyle/>
        <a:p>
          <a:endParaRPr lang="de-DE"/>
        </a:p>
      </dgm:t>
    </dgm:pt>
    <dgm:pt modelId="{E5948420-C521-3B4F-89AD-26FC13224B67}">
      <dgm:prSet phldrT="[Text]" custT="1"/>
      <dgm:spPr/>
      <dgm:t>
        <a:bodyPr/>
        <a:lstStyle/>
        <a:p>
          <a:r>
            <a:rPr lang="de-DE" sz="1600" dirty="0" err="1"/>
            <a:t>Postprocessing</a:t>
          </a:r>
          <a:endParaRPr lang="de-DE" sz="1600" dirty="0"/>
        </a:p>
      </dgm:t>
    </dgm:pt>
    <dgm:pt modelId="{2578EFA9-C465-1341-882F-331817B5702B}" type="parTrans" cxnId="{1BEC90E0-3503-464A-A192-C5846574F6A0}">
      <dgm:prSet/>
      <dgm:spPr/>
      <dgm:t>
        <a:bodyPr/>
        <a:lstStyle/>
        <a:p>
          <a:endParaRPr lang="de-DE"/>
        </a:p>
      </dgm:t>
    </dgm:pt>
    <dgm:pt modelId="{8C8241A9-DF2E-0946-B00D-66936337497C}" type="sibTrans" cxnId="{1BEC90E0-3503-464A-A192-C5846574F6A0}">
      <dgm:prSet/>
      <dgm:spPr/>
      <dgm:t>
        <a:bodyPr/>
        <a:lstStyle/>
        <a:p>
          <a:endParaRPr lang="de-DE"/>
        </a:p>
      </dgm:t>
    </dgm:pt>
    <dgm:pt modelId="{7A1C80B7-70B8-46BE-9633-FAC027AF2E43}" type="pres">
      <dgm:prSet presAssocID="{DEDD4134-DBC8-4D12-906D-8CF231450CAF}" presName="Name0" presStyleCnt="0">
        <dgm:presLayoutVars>
          <dgm:dir/>
          <dgm:resizeHandles val="exact"/>
        </dgm:presLayoutVars>
      </dgm:prSet>
      <dgm:spPr/>
    </dgm:pt>
    <dgm:pt modelId="{D7544159-828A-45B2-A110-F24D6EE9E3D9}" type="pres">
      <dgm:prSet presAssocID="{DEDD4134-DBC8-4D12-906D-8CF231450CAF}" presName="arrow" presStyleLbl="bgShp" presStyleIdx="0" presStyleCnt="1" custLinFactNeighborY="-98"/>
      <dgm:spPr/>
    </dgm:pt>
    <dgm:pt modelId="{3B29791E-F815-43E4-9BD6-2F2E7FB7FE94}" type="pres">
      <dgm:prSet presAssocID="{DEDD4134-DBC8-4D12-906D-8CF231450CAF}" presName="points" presStyleCnt="0"/>
      <dgm:spPr/>
    </dgm:pt>
    <dgm:pt modelId="{50F8B192-2F5C-49E3-9B1E-A8298DD05D95}" type="pres">
      <dgm:prSet presAssocID="{D0ADDB12-25F9-4FDA-93BB-A1F65B4BDB2A}" presName="compositeA" presStyleCnt="0"/>
      <dgm:spPr/>
    </dgm:pt>
    <dgm:pt modelId="{155853FE-D1CD-4674-87CC-002E73132095}" type="pres">
      <dgm:prSet presAssocID="{D0ADDB12-25F9-4FDA-93BB-A1F65B4BDB2A}" presName="textA" presStyleLbl="revTx" presStyleIdx="0" presStyleCnt="7" custScaleX="169343">
        <dgm:presLayoutVars>
          <dgm:bulletEnabled val="1"/>
        </dgm:presLayoutVars>
      </dgm:prSet>
      <dgm:spPr/>
    </dgm:pt>
    <dgm:pt modelId="{A6FB4CFF-530C-43A2-ABC6-7CB748E9C721}" type="pres">
      <dgm:prSet presAssocID="{D0ADDB12-25F9-4FDA-93BB-A1F65B4BDB2A}" presName="circleA" presStyleLbl="node1" presStyleIdx="0" presStyleCnt="7"/>
      <dgm:spPr/>
    </dgm:pt>
    <dgm:pt modelId="{99AF1F63-012F-4032-B6F7-FA237C7FFEEB}" type="pres">
      <dgm:prSet presAssocID="{D0ADDB12-25F9-4FDA-93BB-A1F65B4BDB2A}" presName="spaceA" presStyleCnt="0"/>
      <dgm:spPr/>
    </dgm:pt>
    <dgm:pt modelId="{23907DFC-C27A-4D52-B962-13A6EF4E38DD}" type="pres">
      <dgm:prSet presAssocID="{C21FF25C-CACD-4CDA-841B-873821AAEB5D}" presName="space" presStyleCnt="0"/>
      <dgm:spPr/>
    </dgm:pt>
    <dgm:pt modelId="{D48A9D58-0BBC-46BB-B172-A84F14C5736E}" type="pres">
      <dgm:prSet presAssocID="{72D44FE1-A9BE-4E77-BCB7-DDD52EE2DF03}" presName="compositeB" presStyleCnt="0"/>
      <dgm:spPr/>
    </dgm:pt>
    <dgm:pt modelId="{68D1E3F1-9C8D-41E4-9795-703F345DF514}" type="pres">
      <dgm:prSet presAssocID="{72D44FE1-A9BE-4E77-BCB7-DDD52EE2DF03}" presName="textB" presStyleLbl="revTx" presStyleIdx="1" presStyleCnt="7" custScaleX="296116">
        <dgm:presLayoutVars>
          <dgm:bulletEnabled val="1"/>
        </dgm:presLayoutVars>
      </dgm:prSet>
      <dgm:spPr/>
    </dgm:pt>
    <dgm:pt modelId="{D8D74DBF-6362-4217-828E-9666C58DFE39}" type="pres">
      <dgm:prSet presAssocID="{72D44FE1-A9BE-4E77-BCB7-DDD52EE2DF03}" presName="circleB" presStyleLbl="node1" presStyleIdx="1" presStyleCnt="7"/>
      <dgm:spPr/>
    </dgm:pt>
    <dgm:pt modelId="{B4D98B5D-2615-43FA-BAC4-FC63DB28123B}" type="pres">
      <dgm:prSet presAssocID="{72D44FE1-A9BE-4E77-BCB7-DDD52EE2DF03}" presName="spaceB" presStyleCnt="0"/>
      <dgm:spPr/>
    </dgm:pt>
    <dgm:pt modelId="{CE5E1B4D-2526-428A-8172-1B35DD7148E6}" type="pres">
      <dgm:prSet presAssocID="{53BB798E-B39D-44E0-AF1F-8822F9371EE9}" presName="space" presStyleCnt="0"/>
      <dgm:spPr/>
    </dgm:pt>
    <dgm:pt modelId="{810590A1-DD33-4988-9179-C6CBE6BB369A}" type="pres">
      <dgm:prSet presAssocID="{92F3A116-8D7A-4186-8D51-30577113D90D}" presName="compositeA" presStyleCnt="0"/>
      <dgm:spPr/>
    </dgm:pt>
    <dgm:pt modelId="{E80573A9-4C6F-467C-9D36-118DCAC3CA43}" type="pres">
      <dgm:prSet presAssocID="{92F3A116-8D7A-4186-8D51-30577113D90D}" presName="textA" presStyleLbl="revTx" presStyleIdx="2" presStyleCnt="7" custScaleX="326168">
        <dgm:presLayoutVars>
          <dgm:bulletEnabled val="1"/>
        </dgm:presLayoutVars>
      </dgm:prSet>
      <dgm:spPr/>
    </dgm:pt>
    <dgm:pt modelId="{A2136435-4EDF-4183-9121-B3F1A622AC99}" type="pres">
      <dgm:prSet presAssocID="{92F3A116-8D7A-4186-8D51-30577113D90D}" presName="circleA" presStyleLbl="node1" presStyleIdx="2" presStyleCnt="7"/>
      <dgm:spPr/>
    </dgm:pt>
    <dgm:pt modelId="{09A03C76-02C4-4C4F-B617-EA4BB5BC6272}" type="pres">
      <dgm:prSet presAssocID="{92F3A116-8D7A-4186-8D51-30577113D90D}" presName="spaceA" presStyleCnt="0"/>
      <dgm:spPr/>
    </dgm:pt>
    <dgm:pt modelId="{E01098A6-0591-42BE-ADE4-D6527C8DF04C}" type="pres">
      <dgm:prSet presAssocID="{291A75BD-F26D-4D0E-8627-717CA213EF64}" presName="space" presStyleCnt="0"/>
      <dgm:spPr/>
    </dgm:pt>
    <dgm:pt modelId="{C3AE0126-74EE-DC4B-B561-C66E65376D7C}" type="pres">
      <dgm:prSet presAssocID="{CB2D8260-F940-204F-B3B8-FE960F797DEA}" presName="compositeB" presStyleCnt="0"/>
      <dgm:spPr/>
    </dgm:pt>
    <dgm:pt modelId="{32100098-24DE-504D-81D1-8E42004D7722}" type="pres">
      <dgm:prSet presAssocID="{CB2D8260-F940-204F-B3B8-FE960F797DEA}" presName="textB" presStyleLbl="revTx" presStyleIdx="3" presStyleCnt="7" custScaleX="305808">
        <dgm:presLayoutVars>
          <dgm:bulletEnabled val="1"/>
        </dgm:presLayoutVars>
      </dgm:prSet>
      <dgm:spPr/>
    </dgm:pt>
    <dgm:pt modelId="{FA9BE088-35DA-1E40-9362-E1484219D3A6}" type="pres">
      <dgm:prSet presAssocID="{CB2D8260-F940-204F-B3B8-FE960F797DEA}" presName="circleB" presStyleLbl="node1" presStyleIdx="3" presStyleCnt="7"/>
      <dgm:spPr/>
    </dgm:pt>
    <dgm:pt modelId="{C14C6A85-297C-6F45-B744-D524B4B61EBA}" type="pres">
      <dgm:prSet presAssocID="{CB2D8260-F940-204F-B3B8-FE960F797DEA}" presName="spaceB" presStyleCnt="0"/>
      <dgm:spPr/>
    </dgm:pt>
    <dgm:pt modelId="{90F524F8-8523-624F-A876-D229F64D7D82}" type="pres">
      <dgm:prSet presAssocID="{306E8269-B497-6941-A9F3-13D7D442ECC8}" presName="space" presStyleCnt="0"/>
      <dgm:spPr/>
    </dgm:pt>
    <dgm:pt modelId="{AA92F0A4-E266-C44D-AD31-52CD4A8D7974}" type="pres">
      <dgm:prSet presAssocID="{F7CCF637-270F-ED40-B5A7-42114DF7C0F6}" presName="compositeA" presStyleCnt="0"/>
      <dgm:spPr/>
    </dgm:pt>
    <dgm:pt modelId="{08A4AED2-0D2D-5F48-B56F-46C0DEB4EB50}" type="pres">
      <dgm:prSet presAssocID="{F7CCF637-270F-ED40-B5A7-42114DF7C0F6}" presName="textA" presStyleLbl="revTx" presStyleIdx="4" presStyleCnt="7" custScaleX="274541">
        <dgm:presLayoutVars>
          <dgm:bulletEnabled val="1"/>
        </dgm:presLayoutVars>
      </dgm:prSet>
      <dgm:spPr/>
    </dgm:pt>
    <dgm:pt modelId="{2DA768FF-5529-A44E-8094-D4740EB865B6}" type="pres">
      <dgm:prSet presAssocID="{F7CCF637-270F-ED40-B5A7-42114DF7C0F6}" presName="circleA" presStyleLbl="node1" presStyleIdx="4" presStyleCnt="7"/>
      <dgm:spPr/>
    </dgm:pt>
    <dgm:pt modelId="{EB08C60F-339B-8649-95AD-AE4DC3D5ADB6}" type="pres">
      <dgm:prSet presAssocID="{F7CCF637-270F-ED40-B5A7-42114DF7C0F6}" presName="spaceA" presStyleCnt="0"/>
      <dgm:spPr/>
    </dgm:pt>
    <dgm:pt modelId="{BFD2E605-9930-4046-8BC5-F4514B26B9AE}" type="pres">
      <dgm:prSet presAssocID="{8F84CD4A-0267-5342-B367-25B180D8D35E}" presName="space" presStyleCnt="0"/>
      <dgm:spPr/>
    </dgm:pt>
    <dgm:pt modelId="{9292DFF2-E27B-3D48-83C3-6002E2941A34}" type="pres">
      <dgm:prSet presAssocID="{E5948420-C521-3B4F-89AD-26FC13224B67}" presName="compositeB" presStyleCnt="0"/>
      <dgm:spPr/>
    </dgm:pt>
    <dgm:pt modelId="{EF080355-019D-6F43-A4DA-DE9B3C26ABBB}" type="pres">
      <dgm:prSet presAssocID="{E5948420-C521-3B4F-89AD-26FC13224B67}" presName="textB" presStyleLbl="revTx" presStyleIdx="5" presStyleCnt="7" custScaleX="344295">
        <dgm:presLayoutVars>
          <dgm:bulletEnabled val="1"/>
        </dgm:presLayoutVars>
      </dgm:prSet>
      <dgm:spPr/>
    </dgm:pt>
    <dgm:pt modelId="{64314A4D-053C-6946-9029-D0A8371B1456}" type="pres">
      <dgm:prSet presAssocID="{E5948420-C521-3B4F-89AD-26FC13224B67}" presName="circleB" presStyleLbl="node1" presStyleIdx="5" presStyleCnt="7"/>
      <dgm:spPr/>
    </dgm:pt>
    <dgm:pt modelId="{FEA58235-FDF8-2E48-A43A-3F19E27E3FB4}" type="pres">
      <dgm:prSet presAssocID="{E5948420-C521-3B4F-89AD-26FC13224B67}" presName="spaceB" presStyleCnt="0"/>
      <dgm:spPr/>
    </dgm:pt>
    <dgm:pt modelId="{9F04ECA1-B76F-9547-A0D4-5CB58C6F2749}" type="pres">
      <dgm:prSet presAssocID="{8C8241A9-DF2E-0946-B00D-66936337497C}" presName="space" presStyleCnt="0"/>
      <dgm:spPr/>
    </dgm:pt>
    <dgm:pt modelId="{5F71947E-13F5-8646-99FE-C7D750BF6499}" type="pres">
      <dgm:prSet presAssocID="{819AC305-273C-45D6-B6AF-49DC938757DF}" presName="compositeA" presStyleCnt="0"/>
      <dgm:spPr/>
    </dgm:pt>
    <dgm:pt modelId="{F6C4A5D2-12AE-E644-9C8A-38E617C005E6}" type="pres">
      <dgm:prSet presAssocID="{819AC305-273C-45D6-B6AF-49DC938757DF}" presName="textA" presStyleLbl="revTx" presStyleIdx="6" presStyleCnt="7" custScaleX="137845">
        <dgm:presLayoutVars>
          <dgm:bulletEnabled val="1"/>
        </dgm:presLayoutVars>
      </dgm:prSet>
      <dgm:spPr/>
    </dgm:pt>
    <dgm:pt modelId="{9BEA283D-74C9-C245-8044-954E4C6D2092}" type="pres">
      <dgm:prSet presAssocID="{819AC305-273C-45D6-B6AF-49DC938757DF}" presName="circleA" presStyleLbl="node1" presStyleIdx="6" presStyleCnt="7"/>
      <dgm:spPr/>
    </dgm:pt>
    <dgm:pt modelId="{FC4A3DF0-F2AB-4843-B387-BBBA121BDE3B}" type="pres">
      <dgm:prSet presAssocID="{819AC305-273C-45D6-B6AF-49DC938757DF}" presName="spaceA" presStyleCnt="0"/>
      <dgm:spPr/>
    </dgm:pt>
  </dgm:ptLst>
  <dgm:cxnLst>
    <dgm:cxn modelId="{0AC11905-7306-3B41-82ED-F830891CA827}" type="presOf" srcId="{CB2D8260-F940-204F-B3B8-FE960F797DEA}" destId="{32100098-24DE-504D-81D1-8E42004D7722}" srcOrd="0" destOrd="0" presId="urn:microsoft.com/office/officeart/2005/8/layout/hProcess11"/>
    <dgm:cxn modelId="{E2A1EF1D-D5DC-AD4B-A948-9101A7D841F8}" srcId="{DEDD4134-DBC8-4D12-906D-8CF231450CAF}" destId="{CB2D8260-F940-204F-B3B8-FE960F797DEA}" srcOrd="3" destOrd="0" parTransId="{8BDF611F-A544-0644-A7FA-1460B21B2C9A}" sibTransId="{306E8269-B497-6941-A9F3-13D7D442ECC8}"/>
    <dgm:cxn modelId="{F0BF2632-CC88-4D01-9B40-FEFD4E1230B6}" srcId="{DEDD4134-DBC8-4D12-906D-8CF231450CAF}" destId="{D0ADDB12-25F9-4FDA-93BB-A1F65B4BDB2A}" srcOrd="0" destOrd="0" parTransId="{C43E318A-C4FC-4DC0-B3A1-94809762FC5C}" sibTransId="{C21FF25C-CACD-4CDA-841B-873821AAEB5D}"/>
    <dgm:cxn modelId="{2BD09446-4A2E-8744-898A-FA8366331D1F}" type="presOf" srcId="{819AC305-273C-45D6-B6AF-49DC938757DF}" destId="{F6C4A5D2-12AE-E644-9C8A-38E617C005E6}" srcOrd="0" destOrd="0" presId="urn:microsoft.com/office/officeart/2005/8/layout/hProcess11"/>
    <dgm:cxn modelId="{B4C2A34E-D7C2-477D-8A0F-11F36C19BAE6}" type="presOf" srcId="{DEDD4134-DBC8-4D12-906D-8CF231450CAF}" destId="{7A1C80B7-70B8-46BE-9633-FAC027AF2E43}" srcOrd="0" destOrd="0" presId="urn:microsoft.com/office/officeart/2005/8/layout/hProcess11"/>
    <dgm:cxn modelId="{C6C51A6E-93BC-47B3-9A49-610CF4296954}" type="presOf" srcId="{72D44FE1-A9BE-4E77-BCB7-DDD52EE2DF03}" destId="{68D1E3F1-9C8D-41E4-9795-703F345DF514}" srcOrd="0" destOrd="0" presId="urn:microsoft.com/office/officeart/2005/8/layout/hProcess11"/>
    <dgm:cxn modelId="{F7C5A577-253F-4FEA-A71A-F5CDE83730BE}" srcId="{DEDD4134-DBC8-4D12-906D-8CF231450CAF}" destId="{819AC305-273C-45D6-B6AF-49DC938757DF}" srcOrd="6" destOrd="0" parTransId="{00DE8717-379B-42F9-93EA-0FBB71FB08C5}" sibTransId="{C984EA71-22DF-4460-975B-EEFD7980C061}"/>
    <dgm:cxn modelId="{DEC8088B-9E2E-46E4-92BA-857B225052AE}" srcId="{DEDD4134-DBC8-4D12-906D-8CF231450CAF}" destId="{92F3A116-8D7A-4186-8D51-30577113D90D}" srcOrd="2" destOrd="0" parTransId="{7D27AB7C-64DF-4024-93E7-9BEDAFDCD3B1}" sibTransId="{291A75BD-F26D-4D0E-8627-717CA213EF64}"/>
    <dgm:cxn modelId="{26B2798C-590C-D444-8DBE-52AB3CEFE0D6}" srcId="{DEDD4134-DBC8-4D12-906D-8CF231450CAF}" destId="{F7CCF637-270F-ED40-B5A7-42114DF7C0F6}" srcOrd="4" destOrd="0" parTransId="{2AD59C4D-79D5-D44D-BEA0-14A6C7B44DAC}" sibTransId="{8F84CD4A-0267-5342-B367-25B180D8D35E}"/>
    <dgm:cxn modelId="{CCDB8FB6-496F-1C47-A068-98B91DB63C36}" type="presOf" srcId="{F7CCF637-270F-ED40-B5A7-42114DF7C0F6}" destId="{08A4AED2-0D2D-5F48-B56F-46C0DEB4EB50}" srcOrd="0" destOrd="0" presId="urn:microsoft.com/office/officeart/2005/8/layout/hProcess11"/>
    <dgm:cxn modelId="{FE8583D1-6D6D-45CA-8B28-1AD376EC7B11}" srcId="{DEDD4134-DBC8-4D12-906D-8CF231450CAF}" destId="{72D44FE1-A9BE-4E77-BCB7-DDD52EE2DF03}" srcOrd="1" destOrd="0" parTransId="{A29F5BD7-283D-4455-8F31-B097A37755F9}" sibTransId="{53BB798E-B39D-44E0-AF1F-8822F9371EE9}"/>
    <dgm:cxn modelId="{6E12B1D1-AFA0-49CD-B3B4-9C518FE49034}" type="presOf" srcId="{D0ADDB12-25F9-4FDA-93BB-A1F65B4BDB2A}" destId="{155853FE-D1CD-4674-87CC-002E73132095}" srcOrd="0" destOrd="0" presId="urn:microsoft.com/office/officeart/2005/8/layout/hProcess11"/>
    <dgm:cxn modelId="{C869FEDB-FFDC-164F-8B95-CF53CCE84401}" type="presOf" srcId="{E5948420-C521-3B4F-89AD-26FC13224B67}" destId="{EF080355-019D-6F43-A4DA-DE9B3C26ABBB}" srcOrd="0" destOrd="0" presId="urn:microsoft.com/office/officeart/2005/8/layout/hProcess11"/>
    <dgm:cxn modelId="{1BEC90E0-3503-464A-A192-C5846574F6A0}" srcId="{DEDD4134-DBC8-4D12-906D-8CF231450CAF}" destId="{E5948420-C521-3B4F-89AD-26FC13224B67}" srcOrd="5" destOrd="0" parTransId="{2578EFA9-C465-1341-882F-331817B5702B}" sibTransId="{8C8241A9-DF2E-0946-B00D-66936337497C}"/>
    <dgm:cxn modelId="{B43996E1-978F-4B66-A917-B462E09F3BA5}" type="presOf" srcId="{92F3A116-8D7A-4186-8D51-30577113D90D}" destId="{E80573A9-4C6F-467C-9D36-118DCAC3CA43}" srcOrd="0" destOrd="0" presId="urn:microsoft.com/office/officeart/2005/8/layout/hProcess11"/>
    <dgm:cxn modelId="{75F0DE49-C191-4D53-912C-005C72DB2FB8}" type="presParOf" srcId="{7A1C80B7-70B8-46BE-9633-FAC027AF2E43}" destId="{D7544159-828A-45B2-A110-F24D6EE9E3D9}" srcOrd="0" destOrd="0" presId="urn:microsoft.com/office/officeart/2005/8/layout/hProcess11"/>
    <dgm:cxn modelId="{5B56CF1A-4A09-4F7B-9D41-1614C58AF722}" type="presParOf" srcId="{7A1C80B7-70B8-46BE-9633-FAC027AF2E43}" destId="{3B29791E-F815-43E4-9BD6-2F2E7FB7FE94}" srcOrd="1" destOrd="0" presId="urn:microsoft.com/office/officeart/2005/8/layout/hProcess11"/>
    <dgm:cxn modelId="{9A906C07-1B21-4A16-8A33-EEDF3D21DB6A}" type="presParOf" srcId="{3B29791E-F815-43E4-9BD6-2F2E7FB7FE94}" destId="{50F8B192-2F5C-49E3-9B1E-A8298DD05D95}" srcOrd="0" destOrd="0" presId="urn:microsoft.com/office/officeart/2005/8/layout/hProcess11"/>
    <dgm:cxn modelId="{6CCD71A0-58B5-48F6-9697-07D46A881AA0}" type="presParOf" srcId="{50F8B192-2F5C-49E3-9B1E-A8298DD05D95}" destId="{155853FE-D1CD-4674-87CC-002E73132095}" srcOrd="0" destOrd="0" presId="urn:microsoft.com/office/officeart/2005/8/layout/hProcess11"/>
    <dgm:cxn modelId="{60F98BFA-2A79-4D25-B99F-3C717F651BE5}" type="presParOf" srcId="{50F8B192-2F5C-49E3-9B1E-A8298DD05D95}" destId="{A6FB4CFF-530C-43A2-ABC6-7CB748E9C721}" srcOrd="1" destOrd="0" presId="urn:microsoft.com/office/officeart/2005/8/layout/hProcess11"/>
    <dgm:cxn modelId="{6AC2EAF2-96DD-4785-80D1-6395A4E74554}" type="presParOf" srcId="{50F8B192-2F5C-49E3-9B1E-A8298DD05D95}" destId="{99AF1F63-012F-4032-B6F7-FA237C7FFEEB}" srcOrd="2" destOrd="0" presId="urn:microsoft.com/office/officeart/2005/8/layout/hProcess11"/>
    <dgm:cxn modelId="{63CF0227-6BAF-4978-AE6F-EF7CCBB518F9}" type="presParOf" srcId="{3B29791E-F815-43E4-9BD6-2F2E7FB7FE94}" destId="{23907DFC-C27A-4D52-B962-13A6EF4E38DD}" srcOrd="1" destOrd="0" presId="urn:microsoft.com/office/officeart/2005/8/layout/hProcess11"/>
    <dgm:cxn modelId="{C32EF88C-66B0-4708-AE4B-D88E64733B7D}" type="presParOf" srcId="{3B29791E-F815-43E4-9BD6-2F2E7FB7FE94}" destId="{D48A9D58-0BBC-46BB-B172-A84F14C5736E}" srcOrd="2" destOrd="0" presId="urn:microsoft.com/office/officeart/2005/8/layout/hProcess11"/>
    <dgm:cxn modelId="{1DB8EE53-28D1-48D2-B1BD-3534DEDB806F}" type="presParOf" srcId="{D48A9D58-0BBC-46BB-B172-A84F14C5736E}" destId="{68D1E3F1-9C8D-41E4-9795-703F345DF514}" srcOrd="0" destOrd="0" presId="urn:microsoft.com/office/officeart/2005/8/layout/hProcess11"/>
    <dgm:cxn modelId="{2703AB2D-E731-47C2-9400-CCEEB59EBEB8}" type="presParOf" srcId="{D48A9D58-0BBC-46BB-B172-A84F14C5736E}" destId="{D8D74DBF-6362-4217-828E-9666C58DFE39}" srcOrd="1" destOrd="0" presId="urn:microsoft.com/office/officeart/2005/8/layout/hProcess11"/>
    <dgm:cxn modelId="{7DD5BD6C-B2A5-4E36-A2B4-EEA6A30BEED6}" type="presParOf" srcId="{D48A9D58-0BBC-46BB-B172-A84F14C5736E}" destId="{B4D98B5D-2615-43FA-BAC4-FC63DB28123B}" srcOrd="2" destOrd="0" presId="urn:microsoft.com/office/officeart/2005/8/layout/hProcess11"/>
    <dgm:cxn modelId="{C9E072E3-6BC8-4F25-80B5-F8D74A0B281F}" type="presParOf" srcId="{3B29791E-F815-43E4-9BD6-2F2E7FB7FE94}" destId="{CE5E1B4D-2526-428A-8172-1B35DD7148E6}" srcOrd="3" destOrd="0" presId="urn:microsoft.com/office/officeart/2005/8/layout/hProcess11"/>
    <dgm:cxn modelId="{20F8BD87-4193-464B-BBED-7246FE2DC806}" type="presParOf" srcId="{3B29791E-F815-43E4-9BD6-2F2E7FB7FE94}" destId="{810590A1-DD33-4988-9179-C6CBE6BB369A}" srcOrd="4" destOrd="0" presId="urn:microsoft.com/office/officeart/2005/8/layout/hProcess11"/>
    <dgm:cxn modelId="{1C799487-77B3-499C-9FB0-FDC7C6A20960}" type="presParOf" srcId="{810590A1-DD33-4988-9179-C6CBE6BB369A}" destId="{E80573A9-4C6F-467C-9D36-118DCAC3CA43}" srcOrd="0" destOrd="0" presId="urn:microsoft.com/office/officeart/2005/8/layout/hProcess11"/>
    <dgm:cxn modelId="{93DF93BD-5AEF-4CF7-BD72-BD92D154298E}" type="presParOf" srcId="{810590A1-DD33-4988-9179-C6CBE6BB369A}" destId="{A2136435-4EDF-4183-9121-B3F1A622AC99}" srcOrd="1" destOrd="0" presId="urn:microsoft.com/office/officeart/2005/8/layout/hProcess11"/>
    <dgm:cxn modelId="{B3AD799B-6D63-4B13-989C-3E85CB533058}" type="presParOf" srcId="{810590A1-DD33-4988-9179-C6CBE6BB369A}" destId="{09A03C76-02C4-4C4F-B617-EA4BB5BC6272}" srcOrd="2" destOrd="0" presId="urn:microsoft.com/office/officeart/2005/8/layout/hProcess11"/>
    <dgm:cxn modelId="{9C7FAF71-2463-4B22-9A9D-C65563A22B24}" type="presParOf" srcId="{3B29791E-F815-43E4-9BD6-2F2E7FB7FE94}" destId="{E01098A6-0591-42BE-ADE4-D6527C8DF04C}" srcOrd="5" destOrd="0" presId="urn:microsoft.com/office/officeart/2005/8/layout/hProcess11"/>
    <dgm:cxn modelId="{7CCDE086-D3DB-8B4A-840A-F299F6645F56}" type="presParOf" srcId="{3B29791E-F815-43E4-9BD6-2F2E7FB7FE94}" destId="{C3AE0126-74EE-DC4B-B561-C66E65376D7C}" srcOrd="6" destOrd="0" presId="urn:microsoft.com/office/officeart/2005/8/layout/hProcess11"/>
    <dgm:cxn modelId="{EA3BF493-C818-D342-89A9-C764DA3E3D52}" type="presParOf" srcId="{C3AE0126-74EE-DC4B-B561-C66E65376D7C}" destId="{32100098-24DE-504D-81D1-8E42004D7722}" srcOrd="0" destOrd="0" presId="urn:microsoft.com/office/officeart/2005/8/layout/hProcess11"/>
    <dgm:cxn modelId="{9E7B7ACA-D829-5140-BEB9-0F35CD8B64F8}" type="presParOf" srcId="{C3AE0126-74EE-DC4B-B561-C66E65376D7C}" destId="{FA9BE088-35DA-1E40-9362-E1484219D3A6}" srcOrd="1" destOrd="0" presId="urn:microsoft.com/office/officeart/2005/8/layout/hProcess11"/>
    <dgm:cxn modelId="{7667BEA0-32A3-8B4D-B457-39E43BAC744B}" type="presParOf" srcId="{C3AE0126-74EE-DC4B-B561-C66E65376D7C}" destId="{C14C6A85-297C-6F45-B744-D524B4B61EBA}" srcOrd="2" destOrd="0" presId="urn:microsoft.com/office/officeart/2005/8/layout/hProcess11"/>
    <dgm:cxn modelId="{FCE7D494-801A-D946-ABA5-80C4B3F71951}" type="presParOf" srcId="{3B29791E-F815-43E4-9BD6-2F2E7FB7FE94}" destId="{90F524F8-8523-624F-A876-D229F64D7D82}" srcOrd="7" destOrd="0" presId="urn:microsoft.com/office/officeart/2005/8/layout/hProcess11"/>
    <dgm:cxn modelId="{A1047C0B-68DA-CD41-9DA9-ED1584F140BE}" type="presParOf" srcId="{3B29791E-F815-43E4-9BD6-2F2E7FB7FE94}" destId="{AA92F0A4-E266-C44D-AD31-52CD4A8D7974}" srcOrd="8" destOrd="0" presId="urn:microsoft.com/office/officeart/2005/8/layout/hProcess11"/>
    <dgm:cxn modelId="{ECE8D8D0-CE39-A446-B36E-0B92B7A5D8ED}" type="presParOf" srcId="{AA92F0A4-E266-C44D-AD31-52CD4A8D7974}" destId="{08A4AED2-0D2D-5F48-B56F-46C0DEB4EB50}" srcOrd="0" destOrd="0" presId="urn:microsoft.com/office/officeart/2005/8/layout/hProcess11"/>
    <dgm:cxn modelId="{05D02889-34C5-3A46-B804-7302703DC8FF}" type="presParOf" srcId="{AA92F0A4-E266-C44D-AD31-52CD4A8D7974}" destId="{2DA768FF-5529-A44E-8094-D4740EB865B6}" srcOrd="1" destOrd="0" presId="urn:microsoft.com/office/officeart/2005/8/layout/hProcess11"/>
    <dgm:cxn modelId="{80E2ED2E-9B38-1C45-83C2-CCEB09911657}" type="presParOf" srcId="{AA92F0A4-E266-C44D-AD31-52CD4A8D7974}" destId="{EB08C60F-339B-8649-95AD-AE4DC3D5ADB6}" srcOrd="2" destOrd="0" presId="urn:microsoft.com/office/officeart/2005/8/layout/hProcess11"/>
    <dgm:cxn modelId="{CC63BA69-703E-DC4D-B7A4-3C9D675A2759}" type="presParOf" srcId="{3B29791E-F815-43E4-9BD6-2F2E7FB7FE94}" destId="{BFD2E605-9930-4046-8BC5-F4514B26B9AE}" srcOrd="9" destOrd="0" presId="urn:microsoft.com/office/officeart/2005/8/layout/hProcess11"/>
    <dgm:cxn modelId="{28431EA8-8CF1-1B41-8DFA-91074D2B22F2}" type="presParOf" srcId="{3B29791E-F815-43E4-9BD6-2F2E7FB7FE94}" destId="{9292DFF2-E27B-3D48-83C3-6002E2941A34}" srcOrd="10" destOrd="0" presId="urn:microsoft.com/office/officeart/2005/8/layout/hProcess11"/>
    <dgm:cxn modelId="{2C4066CD-4946-2A45-BD53-F784B265F8A2}" type="presParOf" srcId="{9292DFF2-E27B-3D48-83C3-6002E2941A34}" destId="{EF080355-019D-6F43-A4DA-DE9B3C26ABBB}" srcOrd="0" destOrd="0" presId="urn:microsoft.com/office/officeart/2005/8/layout/hProcess11"/>
    <dgm:cxn modelId="{55D3D62C-9061-3B4A-BA57-F32130443E81}" type="presParOf" srcId="{9292DFF2-E27B-3D48-83C3-6002E2941A34}" destId="{64314A4D-053C-6946-9029-D0A8371B1456}" srcOrd="1" destOrd="0" presId="urn:microsoft.com/office/officeart/2005/8/layout/hProcess11"/>
    <dgm:cxn modelId="{B6336670-E8E0-2743-8999-06493F2133AC}" type="presParOf" srcId="{9292DFF2-E27B-3D48-83C3-6002E2941A34}" destId="{FEA58235-FDF8-2E48-A43A-3F19E27E3FB4}" srcOrd="2" destOrd="0" presId="urn:microsoft.com/office/officeart/2005/8/layout/hProcess11"/>
    <dgm:cxn modelId="{63E06430-3D5C-B241-8A5E-1F586382A315}" type="presParOf" srcId="{3B29791E-F815-43E4-9BD6-2F2E7FB7FE94}" destId="{9F04ECA1-B76F-9547-A0D4-5CB58C6F2749}" srcOrd="11" destOrd="0" presId="urn:microsoft.com/office/officeart/2005/8/layout/hProcess11"/>
    <dgm:cxn modelId="{98F28C13-2D22-FD47-AAFB-25117E836CCD}" type="presParOf" srcId="{3B29791E-F815-43E4-9BD6-2F2E7FB7FE94}" destId="{5F71947E-13F5-8646-99FE-C7D750BF6499}" srcOrd="12" destOrd="0" presId="urn:microsoft.com/office/officeart/2005/8/layout/hProcess11"/>
    <dgm:cxn modelId="{29897EFD-048A-6348-9D21-AA989C869D42}" type="presParOf" srcId="{5F71947E-13F5-8646-99FE-C7D750BF6499}" destId="{F6C4A5D2-12AE-E644-9C8A-38E617C005E6}" srcOrd="0" destOrd="0" presId="urn:microsoft.com/office/officeart/2005/8/layout/hProcess11"/>
    <dgm:cxn modelId="{DFE98C8B-44AA-9148-A9AD-03366065BA7D}" type="presParOf" srcId="{5F71947E-13F5-8646-99FE-C7D750BF6499}" destId="{9BEA283D-74C9-C245-8044-954E4C6D2092}" srcOrd="1" destOrd="0" presId="urn:microsoft.com/office/officeart/2005/8/layout/hProcess11"/>
    <dgm:cxn modelId="{A71DD500-EF5E-2743-9144-DBA89A6278C4}" type="presParOf" srcId="{5F71947E-13F5-8646-99FE-C7D750BF6499}" destId="{FC4A3DF0-F2AB-4843-B387-BBBA121BDE3B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34290" rIns="162713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 err="1"/>
            <a:t>Recap</a:t>
          </a:r>
          <a:r>
            <a:rPr lang="de-DE" sz="2700" kern="1200" dirty="0"/>
            <a:t> </a:t>
          </a:r>
          <a:r>
            <a:rPr lang="de-DE" sz="2700" kern="1200" dirty="0" err="1"/>
            <a:t>datasets</a:t>
          </a:r>
          <a:r>
            <a:rPr lang="de-DE" sz="2700" kern="1200" dirty="0"/>
            <a:t> </a:t>
          </a:r>
          <a:r>
            <a:rPr lang="de-DE" sz="2700" kern="1200" dirty="0" err="1"/>
            <a:t>difficulties</a:t>
          </a:r>
          <a:endParaRPr lang="de-DE" sz="27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34290" rIns="162713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 err="1"/>
            <a:t>Results</a:t>
          </a:r>
          <a:r>
            <a:rPr lang="de-DE" sz="2700" kern="1200" dirty="0"/>
            <a:t> and </a:t>
          </a:r>
          <a:r>
            <a:rPr lang="de-DE" sz="2700" kern="1200" dirty="0" err="1"/>
            <a:t>Discussion</a:t>
          </a:r>
          <a:endParaRPr lang="de-DE" sz="27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34290" rIns="162713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Challenges</a:t>
          </a:r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34290" rIns="162713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Summary-  </a:t>
          </a:r>
          <a:r>
            <a:rPr lang="de-DE" sz="2700" kern="1200" dirty="0" err="1"/>
            <a:t>the</a:t>
          </a:r>
          <a:r>
            <a:rPr lang="de-DE" sz="2700" kern="1200" dirty="0"/>
            <a:t> </a:t>
          </a:r>
          <a:r>
            <a:rPr lang="de-DE" sz="2700" kern="1200" dirty="0" err="1"/>
            <a:t>perfect</a:t>
          </a:r>
          <a:r>
            <a:rPr lang="de-DE" sz="2700" kern="1200" dirty="0"/>
            <a:t> recipe</a:t>
          </a:r>
        </a:p>
      </dsp:txBody>
      <dsp:txXfrm>
        <a:off x="7531820" y="835071"/>
        <a:ext cx="2090645" cy="20906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10D45-818B-4066-8F7C-70E3AB6CF53E}">
      <dsp:nvSpPr>
        <dsp:cNvPr id="0" name=""/>
        <dsp:cNvSpPr/>
      </dsp:nvSpPr>
      <dsp:spPr>
        <a:xfrm>
          <a:off x="0" y="0"/>
          <a:ext cx="4056066" cy="22834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dirty="0">
            <a:solidFill>
              <a:schemeClr val="bg1"/>
            </a:solidFill>
          </a:endParaRPr>
        </a:p>
      </dsp:txBody>
      <dsp:txXfrm>
        <a:off x="66881" y="66881"/>
        <a:ext cx="3922304" cy="21497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10D45-818B-4066-8F7C-70E3AB6CF53E}">
      <dsp:nvSpPr>
        <dsp:cNvPr id="0" name=""/>
        <dsp:cNvSpPr/>
      </dsp:nvSpPr>
      <dsp:spPr>
        <a:xfrm>
          <a:off x="11411" y="0"/>
          <a:ext cx="5834368" cy="27734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dirty="0">
            <a:solidFill>
              <a:schemeClr val="bg1"/>
            </a:solidFill>
          </a:endParaRPr>
        </a:p>
      </dsp:txBody>
      <dsp:txXfrm>
        <a:off x="92643" y="81232"/>
        <a:ext cx="5671904" cy="26109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44159-828A-45B2-A110-F24D6EE9E3D9}">
      <dsp:nvSpPr>
        <dsp:cNvPr id="0" name=""/>
        <dsp:cNvSpPr/>
      </dsp:nvSpPr>
      <dsp:spPr>
        <a:xfrm>
          <a:off x="0" y="1674209"/>
          <a:ext cx="11599421" cy="22352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853FE-D1CD-4674-87CC-002E73132095}">
      <dsp:nvSpPr>
        <dsp:cNvPr id="0" name=""/>
        <dsp:cNvSpPr/>
      </dsp:nvSpPr>
      <dsp:spPr>
        <a:xfrm>
          <a:off x="50315" y="0"/>
          <a:ext cx="929112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50315" y="0"/>
        <a:ext cx="929112" cy="2235200"/>
      </dsp:txXfrm>
    </dsp:sp>
    <dsp:sp modelId="{A6FB4CFF-530C-43A2-ABC6-7CB748E9C721}">
      <dsp:nvSpPr>
        <dsp:cNvPr id="0" name=""/>
        <dsp:cNvSpPr/>
      </dsp:nvSpPr>
      <dsp:spPr>
        <a:xfrm>
          <a:off x="238018" y="2517147"/>
          <a:ext cx="553705" cy="5537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1E3F1-9C8D-41E4-9795-703F345DF514}">
      <dsp:nvSpPr>
        <dsp:cNvPr id="0" name=""/>
        <dsp:cNvSpPr/>
      </dsp:nvSpPr>
      <dsp:spPr>
        <a:xfrm>
          <a:off x="1007112" y="3352799"/>
          <a:ext cx="1624661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Preprocessing</a:t>
          </a:r>
          <a:endParaRPr lang="de-DE" sz="1600" kern="1200" dirty="0"/>
        </a:p>
      </dsp:txBody>
      <dsp:txXfrm>
        <a:off x="1007112" y="3352799"/>
        <a:ext cx="1624661" cy="2235200"/>
      </dsp:txXfrm>
    </dsp:sp>
    <dsp:sp modelId="{D8D74DBF-6362-4217-828E-9666C58DFE39}">
      <dsp:nvSpPr>
        <dsp:cNvPr id="0" name=""/>
        <dsp:cNvSpPr/>
      </dsp:nvSpPr>
      <dsp:spPr>
        <a:xfrm>
          <a:off x="1542590" y="2517147"/>
          <a:ext cx="553705" cy="5537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573A9-4C6F-467C-9D36-118DCAC3CA43}">
      <dsp:nvSpPr>
        <dsp:cNvPr id="0" name=""/>
        <dsp:cNvSpPr/>
      </dsp:nvSpPr>
      <dsp:spPr>
        <a:xfrm>
          <a:off x="2659458" y="0"/>
          <a:ext cx="1789543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global Otsu </a:t>
          </a:r>
          <a:r>
            <a:rPr lang="de-DE" sz="1600" kern="1200" dirty="0" err="1"/>
            <a:t>thresholding</a:t>
          </a:r>
          <a:endParaRPr lang="de-DE" sz="1600" kern="1200" dirty="0"/>
        </a:p>
      </dsp:txBody>
      <dsp:txXfrm>
        <a:off x="2659458" y="0"/>
        <a:ext cx="1789543" cy="2235200"/>
      </dsp:txXfrm>
    </dsp:sp>
    <dsp:sp modelId="{A2136435-4EDF-4183-9121-B3F1A622AC99}">
      <dsp:nvSpPr>
        <dsp:cNvPr id="0" name=""/>
        <dsp:cNvSpPr/>
      </dsp:nvSpPr>
      <dsp:spPr>
        <a:xfrm>
          <a:off x="3277378" y="2517147"/>
          <a:ext cx="553705" cy="5537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100098-24DE-504D-81D1-8E42004D7722}">
      <dsp:nvSpPr>
        <dsp:cNvPr id="0" name=""/>
        <dsp:cNvSpPr/>
      </dsp:nvSpPr>
      <dsp:spPr>
        <a:xfrm>
          <a:off x="4476687" y="3352799"/>
          <a:ext cx="1677836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Two</a:t>
          </a:r>
          <a:r>
            <a:rPr lang="de-DE" sz="1600" kern="1200" dirty="0"/>
            <a:t>-level Otsu </a:t>
          </a:r>
          <a:r>
            <a:rPr lang="de-DE" sz="1600" kern="1200" dirty="0" err="1"/>
            <a:t>thresholding</a:t>
          </a:r>
          <a:endParaRPr lang="de-DE" sz="1600" kern="1200" dirty="0"/>
        </a:p>
      </dsp:txBody>
      <dsp:txXfrm>
        <a:off x="4476687" y="3352799"/>
        <a:ext cx="1677836" cy="2235200"/>
      </dsp:txXfrm>
    </dsp:sp>
    <dsp:sp modelId="{FA9BE088-35DA-1E40-9362-E1484219D3A6}">
      <dsp:nvSpPr>
        <dsp:cNvPr id="0" name=""/>
        <dsp:cNvSpPr/>
      </dsp:nvSpPr>
      <dsp:spPr>
        <a:xfrm>
          <a:off x="5038753" y="2517147"/>
          <a:ext cx="553705" cy="5537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A4AED2-0D2D-5F48-B56F-46C0DEB4EB50}">
      <dsp:nvSpPr>
        <dsp:cNvPr id="0" name=""/>
        <dsp:cNvSpPr/>
      </dsp:nvSpPr>
      <dsp:spPr>
        <a:xfrm>
          <a:off x="6182210" y="0"/>
          <a:ext cx="1506288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Local</a:t>
          </a:r>
          <a:r>
            <a:rPr lang="de-DE" sz="1600" kern="1200" dirty="0"/>
            <a:t> adaptive Otsu </a:t>
          </a:r>
          <a:r>
            <a:rPr lang="de-DE" sz="1600" kern="1200" dirty="0" err="1"/>
            <a:t>thresholding</a:t>
          </a:r>
          <a:endParaRPr lang="de-DE" sz="1600" kern="1200" dirty="0"/>
        </a:p>
      </dsp:txBody>
      <dsp:txXfrm>
        <a:off x="6182210" y="0"/>
        <a:ext cx="1506288" cy="2235200"/>
      </dsp:txXfrm>
    </dsp:sp>
    <dsp:sp modelId="{2DA768FF-5529-A44E-8094-D4740EB865B6}">
      <dsp:nvSpPr>
        <dsp:cNvPr id="0" name=""/>
        <dsp:cNvSpPr/>
      </dsp:nvSpPr>
      <dsp:spPr>
        <a:xfrm>
          <a:off x="6658501" y="2517147"/>
          <a:ext cx="553705" cy="5537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080355-019D-6F43-A4DA-DE9B3C26ABBB}">
      <dsp:nvSpPr>
        <dsp:cNvPr id="0" name=""/>
        <dsp:cNvSpPr/>
      </dsp:nvSpPr>
      <dsp:spPr>
        <a:xfrm>
          <a:off x="7716183" y="3352799"/>
          <a:ext cx="1888998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Postprocessing</a:t>
          </a:r>
          <a:endParaRPr lang="de-DE" sz="1600" kern="1200" dirty="0"/>
        </a:p>
      </dsp:txBody>
      <dsp:txXfrm>
        <a:off x="7716183" y="3352799"/>
        <a:ext cx="1888998" cy="2235200"/>
      </dsp:txXfrm>
    </dsp:sp>
    <dsp:sp modelId="{64314A4D-053C-6946-9029-D0A8371B1456}">
      <dsp:nvSpPr>
        <dsp:cNvPr id="0" name=""/>
        <dsp:cNvSpPr/>
      </dsp:nvSpPr>
      <dsp:spPr>
        <a:xfrm>
          <a:off x="8383830" y="2517147"/>
          <a:ext cx="553705" cy="5537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C4A5D2-12AE-E644-9C8A-38E617C005E6}">
      <dsp:nvSpPr>
        <dsp:cNvPr id="0" name=""/>
        <dsp:cNvSpPr/>
      </dsp:nvSpPr>
      <dsp:spPr>
        <a:xfrm>
          <a:off x="9632867" y="0"/>
          <a:ext cx="756296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Dice</a:t>
          </a:r>
          <a:r>
            <a:rPr lang="de-DE" sz="1600" kern="1200" dirty="0"/>
            <a:t> Score</a:t>
          </a:r>
        </a:p>
      </dsp:txBody>
      <dsp:txXfrm>
        <a:off x="9632867" y="0"/>
        <a:ext cx="756296" cy="2235200"/>
      </dsp:txXfrm>
    </dsp:sp>
    <dsp:sp modelId="{9BEA283D-74C9-C245-8044-954E4C6D2092}">
      <dsp:nvSpPr>
        <dsp:cNvPr id="0" name=""/>
        <dsp:cNvSpPr/>
      </dsp:nvSpPr>
      <dsp:spPr>
        <a:xfrm>
          <a:off x="9734163" y="2517147"/>
          <a:ext cx="553705" cy="5537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19.07.22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275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2337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1342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3589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2BA00-AC15-41D8-8902-3204B92BB7E4}" type="datetime1">
              <a:rPr lang="en-US" smtClean="0"/>
              <a:t>7/19/22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64FB-45CA-4FCF-8973-3C17A44DCE71}" type="datetime1">
              <a:rPr lang="en-US" smtClean="0"/>
              <a:t>7/19/22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5C0C-069F-4753-ACEC-CD7541B655EF}" type="datetime1">
              <a:rPr lang="en-US" smtClean="0"/>
              <a:t>7/19/22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84F5-6B56-4DF4-A0D1-5D48A3801878}" type="datetime1">
              <a:rPr lang="en-US" smtClean="0"/>
              <a:t>7/19/22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0BCC-5286-49FD-B254-904475B5DCB7}" type="datetime1">
              <a:rPr lang="en-US" smtClean="0"/>
              <a:t>7/19/22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18F6-1CC3-4AC2-99F1-F06A87B5F86B}" type="datetime1">
              <a:rPr lang="en-US" smtClean="0"/>
              <a:t>7/19/22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5402-61F9-4B71-B017-FD5CC4AF0E3E}" type="datetime1">
              <a:rPr lang="en-US" smtClean="0"/>
              <a:t>7/19/22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395C-79C6-426F-86EC-40193A7C24F6}" type="datetime1">
              <a:rPr lang="en-US" smtClean="0"/>
              <a:t>7/19/22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7BF69-3817-4B60-B5E0-D05249886B0C}" type="datetime1">
              <a:rPr lang="en-US" smtClean="0"/>
              <a:t>7/19/22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368F3BA8-8C1B-41A2-9810-C7178B45F09C}" type="datetime1">
              <a:rPr lang="en-US" smtClean="0"/>
              <a:t>7/19/22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4A75A6-E58D-4AA2-B6EE-8899950A9E70}" type="datetime1">
              <a:rPr lang="en-US" smtClean="0"/>
              <a:t>7/19/22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1AA3B7A5-D4B8-4DBC-9574-A35B6196BE4C}" type="datetime1">
              <a:rPr lang="en-US" smtClean="0"/>
              <a:t>7/19/22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47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45.png"/><Relationship Id="rId5" Type="http://schemas.openxmlformats.org/officeDocument/2006/relationships/image" Target="../media/image10.png"/><Relationship Id="rId10" Type="http://schemas.openxmlformats.org/officeDocument/2006/relationships/image" Target="../media/image44.png"/><Relationship Id="rId4" Type="http://schemas.openxmlformats.org/officeDocument/2006/relationships/image" Target="../media/image9.svg"/><Relationship Id="rId9" Type="http://schemas.openxmlformats.org/officeDocument/2006/relationships/image" Target="../media/image13.svg"/><Relationship Id="rId14" Type="http://schemas.openxmlformats.org/officeDocument/2006/relationships/image" Target="../media/image48.sv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../clipboard/media/image7.png"/><Relationship Id="rId3" Type="http://schemas.openxmlformats.org/officeDocument/2006/relationships/image" Target="../media/image75.png"/><Relationship Id="rId7" Type="http://schemas.openxmlformats.org/officeDocument/2006/relationships/image" Target="../../clipboard/media/image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../clipboard/media/image10.png"/><Relationship Id="rId5" Type="http://schemas.openxmlformats.org/officeDocument/2006/relationships/image" Target="../media/image77.png"/><Relationship Id="rId10" Type="http://schemas.openxmlformats.org/officeDocument/2006/relationships/image" Target="../../clipboard/media/image9.png"/><Relationship Id="rId4" Type="http://schemas.openxmlformats.org/officeDocument/2006/relationships/image" Target="../media/image76.png"/><Relationship Id="rId9" Type="http://schemas.openxmlformats.org/officeDocument/2006/relationships/image" Target="../../clipboard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85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84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89.png"/><Relationship Id="rId12" Type="http://schemas.openxmlformats.org/officeDocument/2006/relationships/image" Target="../media/image94.sv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image" Target="../media/image93.png"/><Relationship Id="rId5" Type="http://schemas.openxmlformats.org/officeDocument/2006/relationships/diagramColors" Target="../diagrams/colors4.xml"/><Relationship Id="rId10" Type="http://schemas.openxmlformats.org/officeDocument/2006/relationships/image" Target="../media/image92.sv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Final </a:t>
            </a:r>
            <a:r>
              <a:rPr lang="de-DE" sz="1400" b="1" dirty="0" err="1">
                <a:solidFill>
                  <a:schemeClr val="bg1"/>
                </a:solidFill>
              </a:rPr>
              <a:t>presentation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PD</a:t>
            </a:r>
            <a:r>
              <a:rPr lang="de-DE" sz="1300" b="1" dirty="0">
                <a:solidFill>
                  <a:schemeClr val="bg1"/>
                </a:solidFill>
              </a:rPr>
              <a:t> </a:t>
            </a:r>
            <a:r>
              <a:rPr lang="de-DE" sz="1300" dirty="0">
                <a:solidFill>
                  <a:schemeClr val="bg1"/>
                </a:solidFill>
              </a:rPr>
              <a:t>Dr. Karl Rohr, Christian Ritter,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Marie-Claire Indilewitsch, Helen Jade, Maribel Schneider,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20.07.2022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4D96FE-B821-4534-8CD7-BF83D49A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51A357E-E7CA-E44B-D1D5-08C2886777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0" t="2232" r="2718" b="2815"/>
          <a:stretch/>
        </p:blipFill>
        <p:spPr>
          <a:xfrm>
            <a:off x="8103516" y="2510800"/>
            <a:ext cx="3733609" cy="377584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D2CC12D-3F20-8458-0FC6-2F041D6EE9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1" t="2527" r="3000" b="2916"/>
          <a:stretch/>
        </p:blipFill>
        <p:spPr>
          <a:xfrm>
            <a:off x="4227852" y="2510800"/>
            <a:ext cx="3744379" cy="377584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1F31D45-5F22-4ABA-92E0-EA92F61E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3000" dirty="0"/>
              <a:t>N2DH-GOWT1:</a:t>
            </a:r>
            <a:br>
              <a:rPr lang="de-DE" sz="3000" dirty="0"/>
            </a:br>
            <a:r>
              <a:rPr lang="de-DE" sz="3000" dirty="0" err="1"/>
              <a:t>Effects</a:t>
            </a:r>
            <a:r>
              <a:rPr lang="de-DE" sz="3000" dirty="0"/>
              <a:t> </a:t>
            </a:r>
            <a:r>
              <a:rPr lang="de-DE" sz="3000" dirty="0" err="1"/>
              <a:t>of</a:t>
            </a:r>
            <a:r>
              <a:rPr lang="de-DE" sz="3000" dirty="0"/>
              <a:t> </a:t>
            </a:r>
            <a:r>
              <a:rPr lang="de-DE" sz="3000" dirty="0" err="1"/>
              <a:t>histogram</a:t>
            </a:r>
            <a:r>
              <a:rPr lang="de-DE" sz="3000" dirty="0"/>
              <a:t> </a:t>
            </a:r>
            <a:r>
              <a:rPr lang="de-DE" sz="3000" dirty="0" err="1"/>
              <a:t>stretching</a:t>
            </a:r>
            <a:endParaRPr lang="de-DE" sz="30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6C3188B-BF90-4592-91B7-9D74B85AD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D0808FA-B063-DFE2-F1C4-446162C169AE}"/>
              </a:ext>
            </a:extLst>
          </p:cNvPr>
          <p:cNvSpPr txBox="1"/>
          <p:nvPr/>
        </p:nvSpPr>
        <p:spPr>
          <a:xfrm>
            <a:off x="1085544" y="2137248"/>
            <a:ext cx="2385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A1A4FDC-FED2-91EC-4949-073E653874DE}"/>
              </a:ext>
            </a:extLst>
          </p:cNvPr>
          <p:cNvSpPr txBox="1"/>
          <p:nvPr/>
        </p:nvSpPr>
        <p:spPr>
          <a:xfrm>
            <a:off x="9190779" y="2140896"/>
            <a:ext cx="1559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Ground </a:t>
            </a:r>
            <a:r>
              <a:rPr lang="de-DE" dirty="0" err="1"/>
              <a:t>truth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74081A3-394B-2735-927B-F593DCF0E007}"/>
              </a:ext>
            </a:extLst>
          </p:cNvPr>
          <p:cNvSpPr txBox="1"/>
          <p:nvPr/>
        </p:nvSpPr>
        <p:spPr>
          <a:xfrm>
            <a:off x="4456300" y="2137248"/>
            <a:ext cx="3331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Segmentation </a:t>
            </a:r>
            <a:r>
              <a:rPr lang="de-DE" dirty="0" err="1"/>
              <a:t>with</a:t>
            </a:r>
            <a:r>
              <a:rPr lang="de-DE" dirty="0"/>
              <a:t> hole </a:t>
            </a:r>
            <a:r>
              <a:rPr lang="de-DE" dirty="0" err="1"/>
              <a:t>filling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E481A7C-7291-48C5-F8A9-06D8A56CE4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62" t="3360" r="948" b="7593"/>
          <a:stretch/>
        </p:blipFill>
        <p:spPr>
          <a:xfrm>
            <a:off x="374971" y="2510800"/>
            <a:ext cx="3749543" cy="3775844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7460077-A4EA-64A5-AFC4-260BB27327B2}"/>
              </a:ext>
            </a:extLst>
          </p:cNvPr>
          <p:cNvGrpSpPr/>
          <p:nvPr/>
        </p:nvGrpSpPr>
        <p:grpSpPr>
          <a:xfrm>
            <a:off x="3241751" y="3148693"/>
            <a:ext cx="8284043" cy="604158"/>
            <a:chOff x="3241751" y="3148693"/>
            <a:chExt cx="8284043" cy="60415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D8DC061-CDF3-1CDC-23CD-298401841DC0}"/>
                </a:ext>
              </a:extLst>
            </p:cNvPr>
            <p:cNvSpPr/>
            <p:nvPr/>
          </p:nvSpPr>
          <p:spPr>
            <a:xfrm>
              <a:off x="10926090" y="3148693"/>
              <a:ext cx="599704" cy="60415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5D8832C-5545-87CA-808D-81C1CFCE21BF}"/>
                </a:ext>
              </a:extLst>
            </p:cNvPr>
            <p:cNvSpPr/>
            <p:nvPr/>
          </p:nvSpPr>
          <p:spPr>
            <a:xfrm>
              <a:off x="7036385" y="3148693"/>
              <a:ext cx="599704" cy="60415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C75A597-557E-201C-B418-124A5E431E22}"/>
                </a:ext>
              </a:extLst>
            </p:cNvPr>
            <p:cNvSpPr/>
            <p:nvPr/>
          </p:nvSpPr>
          <p:spPr>
            <a:xfrm>
              <a:off x="3241751" y="3148693"/>
              <a:ext cx="599704" cy="60415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70362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5BD710-457A-4295-8EE8-19C15579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8" y="981928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de-DE" sz="3300" dirty="0" err="1"/>
              <a:t>Preprocessing</a:t>
            </a:r>
            <a:r>
              <a:rPr lang="de-DE" sz="3300" dirty="0"/>
              <a:t> </a:t>
            </a:r>
            <a:r>
              <a:rPr lang="de-DE" sz="3300" dirty="0" err="1"/>
              <a:t>methods</a:t>
            </a:r>
            <a:r>
              <a:rPr lang="de-DE" sz="3300" dirty="0"/>
              <a:t> - N2DH-GOWT1 and N2DL-HeLa</a:t>
            </a:r>
            <a:br>
              <a:rPr lang="de-DE" sz="4800" dirty="0"/>
            </a:b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22AA3C-935D-43A0-BFD3-6C4337E1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1D949595-2FA4-4647-A6C9-42E3823908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09" y="2117867"/>
            <a:ext cx="5357199" cy="4032562"/>
          </a:xfrm>
          <a:prstGeom prst="rect">
            <a:avLst/>
          </a:prstGeom>
        </p:spPr>
      </p:pic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CFC7B91F-DB66-4072-BD2F-18925562F9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393" y="2117867"/>
            <a:ext cx="5357199" cy="4032563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6E2662C-9D05-0C9C-952B-7EC365776DB8}"/>
              </a:ext>
            </a:extLst>
          </p:cNvPr>
          <p:cNvGrpSpPr/>
          <p:nvPr/>
        </p:nvGrpSpPr>
        <p:grpSpPr>
          <a:xfrm>
            <a:off x="85141" y="6491679"/>
            <a:ext cx="12027237" cy="286531"/>
            <a:chOff x="85141" y="6491679"/>
            <a:chExt cx="12027237" cy="286531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496CBE83-5B9A-E778-4FA5-A4E5464B56F1}"/>
                </a:ext>
              </a:extLst>
            </p:cNvPr>
            <p:cNvSpPr txBox="1"/>
            <p:nvPr/>
          </p:nvSpPr>
          <p:spPr>
            <a:xfrm>
              <a:off x="85141" y="6491679"/>
              <a:ext cx="1418563" cy="277200"/>
            </a:xfrm>
            <a:prstGeom prst="rect">
              <a:avLst/>
            </a:prstGeom>
            <a:solidFill>
              <a:srgbClr val="FF303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b="1" dirty="0" err="1">
                  <a:solidFill>
                    <a:schemeClr val="bg1"/>
                  </a:solidFill>
                </a:rPr>
                <a:t>No</a:t>
              </a:r>
              <a:r>
                <a:rPr lang="de-DE" sz="1100" b="1" dirty="0">
                  <a:solidFill>
                    <a:schemeClr val="bg1"/>
                  </a:solidFill>
                </a:rPr>
                <a:t> </a:t>
              </a:r>
              <a:r>
                <a:rPr lang="de-DE" sz="1100" b="1" dirty="0" err="1">
                  <a:solidFill>
                    <a:schemeClr val="bg1"/>
                  </a:solidFill>
                </a:rPr>
                <a:t>Preprocessing</a:t>
              </a:r>
              <a:endParaRPr lang="de-DE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E9122CCA-2966-A5DA-DDD7-5EE75846E1AE}"/>
                </a:ext>
              </a:extLst>
            </p:cNvPr>
            <p:cNvSpPr txBox="1"/>
            <p:nvPr/>
          </p:nvSpPr>
          <p:spPr>
            <a:xfrm>
              <a:off x="2879067" y="6491880"/>
              <a:ext cx="1482820" cy="276999"/>
            </a:xfrm>
            <a:prstGeom prst="rect">
              <a:avLst/>
            </a:prstGeom>
            <a:solidFill>
              <a:srgbClr val="FFB90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b="1" dirty="0" err="1">
                  <a:solidFill>
                    <a:schemeClr val="bg1"/>
                  </a:solidFill>
                </a:rPr>
                <a:t>Gaussian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100" b="1" dirty="0" err="1">
                  <a:solidFill>
                    <a:schemeClr val="bg1"/>
                  </a:solidFill>
                </a:rPr>
                <a:t>filter</a:t>
              </a:r>
              <a:endParaRPr lang="de-DE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E007FD8E-8717-64EB-EE17-30A9C731504B}"/>
                </a:ext>
              </a:extLst>
            </p:cNvPr>
            <p:cNvSpPr txBox="1"/>
            <p:nvPr/>
          </p:nvSpPr>
          <p:spPr>
            <a:xfrm>
              <a:off x="1560928" y="6497420"/>
              <a:ext cx="1261994" cy="276999"/>
            </a:xfrm>
            <a:prstGeom prst="rect">
              <a:avLst/>
            </a:prstGeom>
            <a:solidFill>
              <a:srgbClr val="FF7E2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b="1" dirty="0">
                  <a:solidFill>
                    <a:schemeClr val="bg1"/>
                  </a:solidFill>
                </a:rPr>
                <a:t>Median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100" b="1" dirty="0" err="1">
                  <a:solidFill>
                    <a:schemeClr val="bg1"/>
                  </a:solidFill>
                </a:rPr>
                <a:t>filter</a:t>
              </a:r>
              <a:endParaRPr lang="de-DE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69AA929C-4626-7E38-A024-E9A9BE735A42}"/>
                </a:ext>
              </a:extLst>
            </p:cNvPr>
            <p:cNvSpPr txBox="1"/>
            <p:nvPr/>
          </p:nvSpPr>
          <p:spPr>
            <a:xfrm>
              <a:off x="4428770" y="6501211"/>
              <a:ext cx="1656344" cy="276999"/>
            </a:xfrm>
            <a:prstGeom prst="rect">
              <a:avLst/>
            </a:prstGeom>
            <a:solidFill>
              <a:srgbClr val="BDEF68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b="1" dirty="0" err="1">
                  <a:solidFill>
                    <a:schemeClr val="bg1"/>
                  </a:solidFill>
                </a:rPr>
                <a:t>Histogram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100" b="1" dirty="0" err="1">
                  <a:solidFill>
                    <a:schemeClr val="bg1"/>
                  </a:solidFill>
                </a:rPr>
                <a:t>stretching</a:t>
              </a:r>
              <a:endParaRPr lang="de-DE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9F4102CE-2FF0-8479-FE78-DA43C3AA79FC}"/>
                </a:ext>
              </a:extLst>
            </p:cNvPr>
            <p:cNvSpPr txBox="1"/>
            <p:nvPr/>
          </p:nvSpPr>
          <p:spPr>
            <a:xfrm>
              <a:off x="6142338" y="6501010"/>
              <a:ext cx="2878778" cy="277200"/>
            </a:xfrm>
            <a:prstGeom prst="rect">
              <a:avLst/>
            </a:prstGeom>
            <a:solidFill>
              <a:srgbClr val="00B2E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b="1" dirty="0" err="1">
                  <a:solidFill>
                    <a:schemeClr val="bg1"/>
                  </a:solidFill>
                </a:rPr>
                <a:t>Histogram</a:t>
              </a:r>
              <a:r>
                <a:rPr lang="de-DE" sz="1100" b="1" dirty="0">
                  <a:solidFill>
                    <a:schemeClr val="bg1"/>
                  </a:solidFill>
                </a:rPr>
                <a:t> </a:t>
              </a:r>
              <a:r>
                <a:rPr lang="de-DE" sz="1100" b="1" dirty="0" err="1">
                  <a:solidFill>
                    <a:schemeClr val="bg1"/>
                  </a:solidFill>
                </a:rPr>
                <a:t>stretching</a:t>
              </a:r>
              <a:r>
                <a:rPr lang="de-DE" sz="1100" b="1" dirty="0">
                  <a:solidFill>
                    <a:schemeClr val="bg1"/>
                  </a:solidFill>
                </a:rPr>
                <a:t> and median </a:t>
              </a:r>
              <a:r>
                <a:rPr lang="de-DE" sz="1100" b="1" dirty="0" err="1">
                  <a:solidFill>
                    <a:schemeClr val="bg1"/>
                  </a:solidFill>
                </a:rPr>
                <a:t>filter</a:t>
              </a:r>
              <a:endParaRPr lang="de-DE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BB0DEAFF-82BC-2A8D-27A4-9BE85AD61F01}"/>
                </a:ext>
              </a:extLst>
            </p:cNvPr>
            <p:cNvSpPr txBox="1"/>
            <p:nvPr/>
          </p:nvSpPr>
          <p:spPr>
            <a:xfrm>
              <a:off x="9075263" y="6497818"/>
              <a:ext cx="3037115" cy="277200"/>
            </a:xfrm>
            <a:prstGeom prst="rect">
              <a:avLst/>
            </a:prstGeom>
            <a:solidFill>
              <a:srgbClr val="712E93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b="1" dirty="0" err="1">
                  <a:solidFill>
                    <a:schemeClr val="bg1"/>
                  </a:solidFill>
                </a:rPr>
                <a:t>Histogram</a:t>
              </a:r>
              <a:r>
                <a:rPr lang="de-DE" sz="1100" b="1" dirty="0">
                  <a:solidFill>
                    <a:schemeClr val="bg1"/>
                  </a:solidFill>
                </a:rPr>
                <a:t> </a:t>
              </a:r>
              <a:r>
                <a:rPr lang="de-DE" sz="1100" b="1" dirty="0" err="1">
                  <a:solidFill>
                    <a:schemeClr val="bg1"/>
                  </a:solidFill>
                </a:rPr>
                <a:t>stretching</a:t>
              </a:r>
              <a:r>
                <a:rPr lang="de-DE" sz="1100" b="1" dirty="0">
                  <a:solidFill>
                    <a:schemeClr val="bg1"/>
                  </a:solidFill>
                </a:rPr>
                <a:t> and </a:t>
              </a:r>
              <a:r>
                <a:rPr lang="de-DE" sz="1100" b="1" dirty="0" err="1">
                  <a:solidFill>
                    <a:schemeClr val="bg1"/>
                  </a:solidFill>
                </a:rPr>
                <a:t>Gaussian</a:t>
              </a:r>
              <a:r>
                <a:rPr lang="de-DE" sz="1100" b="1" dirty="0">
                  <a:solidFill>
                    <a:schemeClr val="bg1"/>
                  </a:solidFill>
                </a:rPr>
                <a:t> </a:t>
              </a:r>
              <a:r>
                <a:rPr lang="de-DE" sz="1100" b="1" dirty="0" err="1">
                  <a:solidFill>
                    <a:schemeClr val="bg1"/>
                  </a:solidFill>
                </a:rPr>
                <a:t>filter</a:t>
              </a:r>
              <a:endParaRPr lang="de-DE" sz="11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7404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CA0C75-9769-4A07-BD4E-FB69B27A6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3B528CD1-B12B-413B-9567-A27054EB9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de-DE" sz="3000" dirty="0" err="1"/>
              <a:t>Preprocessing</a:t>
            </a:r>
            <a:r>
              <a:rPr lang="de-DE" sz="3000" dirty="0"/>
              <a:t> </a:t>
            </a:r>
            <a:r>
              <a:rPr lang="de-DE" sz="3000" dirty="0" err="1"/>
              <a:t>methods</a:t>
            </a:r>
            <a:r>
              <a:rPr lang="de-DE" sz="3000" dirty="0"/>
              <a:t> - NIH3T3</a:t>
            </a:r>
          </a:p>
        </p:txBody>
      </p:sp>
      <p:pic>
        <p:nvPicPr>
          <p:cNvPr id="4" name="Inhaltsplatzhalter 5">
            <a:extLst>
              <a:ext uri="{FF2B5EF4-FFF2-40B4-BE49-F238E27FC236}">
                <a16:creationId xmlns:a16="http://schemas.microsoft.com/office/drawing/2014/main" id="{E2767DEB-16E4-1D0F-FFF0-277AF1EE0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880" y="2140201"/>
            <a:ext cx="5357200" cy="4032563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45351DF-2644-4632-3AD3-432CEA9D4311}"/>
              </a:ext>
            </a:extLst>
          </p:cNvPr>
          <p:cNvGrpSpPr/>
          <p:nvPr/>
        </p:nvGrpSpPr>
        <p:grpSpPr>
          <a:xfrm>
            <a:off x="85141" y="6491679"/>
            <a:ext cx="12027237" cy="286531"/>
            <a:chOff x="85141" y="6491679"/>
            <a:chExt cx="12027237" cy="286531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48D09863-D196-CCAF-42B0-525F6B984E6E}"/>
                </a:ext>
              </a:extLst>
            </p:cNvPr>
            <p:cNvSpPr txBox="1"/>
            <p:nvPr/>
          </p:nvSpPr>
          <p:spPr>
            <a:xfrm>
              <a:off x="85141" y="6491679"/>
              <a:ext cx="1418563" cy="277200"/>
            </a:xfrm>
            <a:prstGeom prst="rect">
              <a:avLst/>
            </a:prstGeom>
            <a:solidFill>
              <a:srgbClr val="FF303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b="1" dirty="0" err="1">
                  <a:solidFill>
                    <a:schemeClr val="bg1"/>
                  </a:solidFill>
                </a:rPr>
                <a:t>No</a:t>
              </a:r>
              <a:r>
                <a:rPr lang="de-DE" sz="1100" b="1" dirty="0">
                  <a:solidFill>
                    <a:schemeClr val="bg1"/>
                  </a:solidFill>
                </a:rPr>
                <a:t> </a:t>
              </a:r>
              <a:r>
                <a:rPr lang="de-DE" sz="1100" b="1" dirty="0" err="1">
                  <a:solidFill>
                    <a:schemeClr val="bg1"/>
                  </a:solidFill>
                </a:rPr>
                <a:t>Preprocessing</a:t>
              </a:r>
              <a:endParaRPr lang="de-DE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3054805E-70D5-C385-72D0-6C5164708E52}"/>
                </a:ext>
              </a:extLst>
            </p:cNvPr>
            <p:cNvSpPr txBox="1"/>
            <p:nvPr/>
          </p:nvSpPr>
          <p:spPr>
            <a:xfrm>
              <a:off x="2879067" y="6491880"/>
              <a:ext cx="1482820" cy="276999"/>
            </a:xfrm>
            <a:prstGeom prst="rect">
              <a:avLst/>
            </a:prstGeom>
            <a:solidFill>
              <a:srgbClr val="FFB90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b="1" dirty="0" err="1">
                  <a:solidFill>
                    <a:schemeClr val="bg1"/>
                  </a:solidFill>
                </a:rPr>
                <a:t>Gaussian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100" b="1" dirty="0" err="1">
                  <a:solidFill>
                    <a:schemeClr val="bg1"/>
                  </a:solidFill>
                </a:rPr>
                <a:t>filter</a:t>
              </a:r>
              <a:endParaRPr lang="de-DE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BB2B4923-444A-D9BE-866C-29A3DDB46938}"/>
                </a:ext>
              </a:extLst>
            </p:cNvPr>
            <p:cNvSpPr txBox="1"/>
            <p:nvPr/>
          </p:nvSpPr>
          <p:spPr>
            <a:xfrm>
              <a:off x="1560928" y="6497420"/>
              <a:ext cx="1261994" cy="276999"/>
            </a:xfrm>
            <a:prstGeom prst="rect">
              <a:avLst/>
            </a:prstGeom>
            <a:solidFill>
              <a:srgbClr val="FF7E2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b="1" dirty="0">
                  <a:solidFill>
                    <a:schemeClr val="bg1"/>
                  </a:solidFill>
                </a:rPr>
                <a:t>Median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100" b="1" dirty="0" err="1">
                  <a:solidFill>
                    <a:schemeClr val="bg1"/>
                  </a:solidFill>
                </a:rPr>
                <a:t>filter</a:t>
              </a:r>
              <a:endParaRPr lang="de-DE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170333D4-7ABD-A937-E449-F97A896B4D47}"/>
                </a:ext>
              </a:extLst>
            </p:cNvPr>
            <p:cNvSpPr txBox="1"/>
            <p:nvPr/>
          </p:nvSpPr>
          <p:spPr>
            <a:xfrm>
              <a:off x="4428770" y="6501211"/>
              <a:ext cx="1656344" cy="276999"/>
            </a:xfrm>
            <a:prstGeom prst="rect">
              <a:avLst/>
            </a:prstGeom>
            <a:solidFill>
              <a:srgbClr val="BDEF68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b="1" dirty="0" err="1">
                  <a:solidFill>
                    <a:schemeClr val="bg1"/>
                  </a:solidFill>
                </a:rPr>
                <a:t>Histogram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100" b="1" dirty="0" err="1">
                  <a:solidFill>
                    <a:schemeClr val="bg1"/>
                  </a:solidFill>
                </a:rPr>
                <a:t>stretching</a:t>
              </a:r>
              <a:endParaRPr lang="de-DE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20ECF7E0-8E15-FE41-9E70-C12B683A5045}"/>
                </a:ext>
              </a:extLst>
            </p:cNvPr>
            <p:cNvSpPr txBox="1"/>
            <p:nvPr/>
          </p:nvSpPr>
          <p:spPr>
            <a:xfrm>
              <a:off x="6142338" y="6501010"/>
              <a:ext cx="2878778" cy="277200"/>
            </a:xfrm>
            <a:prstGeom prst="rect">
              <a:avLst/>
            </a:prstGeom>
            <a:solidFill>
              <a:srgbClr val="00B2E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b="1" dirty="0" err="1">
                  <a:solidFill>
                    <a:schemeClr val="bg1"/>
                  </a:solidFill>
                </a:rPr>
                <a:t>Histogram</a:t>
              </a:r>
              <a:r>
                <a:rPr lang="de-DE" sz="1100" b="1" dirty="0">
                  <a:solidFill>
                    <a:schemeClr val="bg1"/>
                  </a:solidFill>
                </a:rPr>
                <a:t> </a:t>
              </a:r>
              <a:r>
                <a:rPr lang="de-DE" sz="1100" b="1" dirty="0" err="1">
                  <a:solidFill>
                    <a:schemeClr val="bg1"/>
                  </a:solidFill>
                </a:rPr>
                <a:t>stretching</a:t>
              </a:r>
              <a:r>
                <a:rPr lang="de-DE" sz="1100" b="1" dirty="0">
                  <a:solidFill>
                    <a:schemeClr val="bg1"/>
                  </a:solidFill>
                </a:rPr>
                <a:t> and median </a:t>
              </a:r>
              <a:r>
                <a:rPr lang="de-DE" sz="1100" b="1" dirty="0" err="1">
                  <a:solidFill>
                    <a:schemeClr val="bg1"/>
                  </a:solidFill>
                </a:rPr>
                <a:t>filter</a:t>
              </a:r>
              <a:endParaRPr lang="de-DE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E87038B3-8F15-FF3D-43EB-FDC5E2381306}"/>
                </a:ext>
              </a:extLst>
            </p:cNvPr>
            <p:cNvSpPr txBox="1"/>
            <p:nvPr/>
          </p:nvSpPr>
          <p:spPr>
            <a:xfrm>
              <a:off x="9075263" y="6497818"/>
              <a:ext cx="3037115" cy="277200"/>
            </a:xfrm>
            <a:prstGeom prst="rect">
              <a:avLst/>
            </a:prstGeom>
            <a:solidFill>
              <a:srgbClr val="712E93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b="1" dirty="0" err="1">
                  <a:solidFill>
                    <a:schemeClr val="bg1"/>
                  </a:solidFill>
                </a:rPr>
                <a:t>Histogram</a:t>
              </a:r>
              <a:r>
                <a:rPr lang="de-DE" sz="1100" b="1" dirty="0">
                  <a:solidFill>
                    <a:schemeClr val="bg1"/>
                  </a:solidFill>
                </a:rPr>
                <a:t> </a:t>
              </a:r>
              <a:r>
                <a:rPr lang="de-DE" sz="1100" b="1" dirty="0" err="1">
                  <a:solidFill>
                    <a:schemeClr val="bg1"/>
                  </a:solidFill>
                </a:rPr>
                <a:t>stretching</a:t>
              </a:r>
              <a:r>
                <a:rPr lang="de-DE" sz="1100" b="1" dirty="0">
                  <a:solidFill>
                    <a:schemeClr val="bg1"/>
                  </a:solidFill>
                </a:rPr>
                <a:t> and </a:t>
              </a:r>
              <a:r>
                <a:rPr lang="de-DE" sz="1100" b="1" dirty="0" err="1">
                  <a:solidFill>
                    <a:schemeClr val="bg1"/>
                  </a:solidFill>
                </a:rPr>
                <a:t>Gaussian</a:t>
              </a:r>
              <a:r>
                <a:rPr lang="de-DE" sz="1100" b="1" dirty="0">
                  <a:solidFill>
                    <a:schemeClr val="bg1"/>
                  </a:solidFill>
                </a:rPr>
                <a:t> </a:t>
              </a:r>
              <a:r>
                <a:rPr lang="de-DE" sz="1100" b="1" dirty="0" err="1">
                  <a:solidFill>
                    <a:schemeClr val="bg1"/>
                  </a:solidFill>
                </a:rPr>
                <a:t>filter</a:t>
              </a:r>
              <a:endParaRPr lang="de-DE" sz="11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7109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dunkel, schließen, Nachthimmel enthält.&#10;&#10;Automatisch generierte Beschreibung">
            <a:extLst>
              <a:ext uri="{FF2B5EF4-FFF2-40B4-BE49-F238E27FC236}">
                <a16:creationId xmlns:a16="http://schemas.microsoft.com/office/drawing/2014/main" id="{855FCE44-B624-80E5-610B-FFA72CD480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23" t="3458" r="951" b="8682"/>
          <a:stretch/>
        </p:blipFill>
        <p:spPr>
          <a:xfrm>
            <a:off x="4213031" y="3031433"/>
            <a:ext cx="3705470" cy="282762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7B48FDB-B70D-1C6C-CEAD-E47C4C79B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162" y="3031433"/>
            <a:ext cx="3724511" cy="2837723"/>
          </a:xfrm>
          <a:prstGeom prst="rect">
            <a:avLst/>
          </a:prstGeom>
        </p:spPr>
      </p:pic>
      <p:pic>
        <p:nvPicPr>
          <p:cNvPr id="8" name="Grafik 7" descr="Ein Bild, das dunkel, schließen, Nachthimmel enthält.&#10;&#10;Automatisch generierte Beschreibung">
            <a:extLst>
              <a:ext uri="{FF2B5EF4-FFF2-40B4-BE49-F238E27FC236}">
                <a16:creationId xmlns:a16="http://schemas.microsoft.com/office/drawing/2014/main" id="{2FD04547-6DCA-CE49-2E11-F9FD99D3B1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3344" r="48333" b="7933"/>
          <a:stretch/>
        </p:blipFill>
        <p:spPr>
          <a:xfrm>
            <a:off x="318464" y="3021339"/>
            <a:ext cx="3683082" cy="283772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1F31D45-5F22-4ABA-92E0-EA92F61E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3000" dirty="0"/>
              <a:t>NIH3T3:</a:t>
            </a:r>
            <a:br>
              <a:rPr lang="de-DE" sz="3000" dirty="0"/>
            </a:br>
            <a:r>
              <a:rPr lang="de-DE" sz="3000" dirty="0" err="1"/>
              <a:t>Effect</a:t>
            </a:r>
            <a:r>
              <a:rPr lang="de-DE" sz="3000" dirty="0"/>
              <a:t> </a:t>
            </a:r>
            <a:r>
              <a:rPr lang="de-DE" sz="3000" dirty="0" err="1"/>
              <a:t>of</a:t>
            </a:r>
            <a:r>
              <a:rPr lang="de-DE" sz="3000" dirty="0"/>
              <a:t> </a:t>
            </a:r>
            <a:r>
              <a:rPr lang="de-DE" sz="3000" dirty="0" err="1"/>
              <a:t>reflections</a:t>
            </a:r>
            <a:endParaRPr lang="de-DE" sz="30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6C3188B-BF90-4592-91B7-9D74B85AD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0DCCCA7-CD2C-5B0A-649D-DC52046D14A9}"/>
              </a:ext>
            </a:extLst>
          </p:cNvPr>
          <p:cNvSpPr txBox="1"/>
          <p:nvPr/>
        </p:nvSpPr>
        <p:spPr>
          <a:xfrm>
            <a:off x="9217876" y="2652007"/>
            <a:ext cx="1559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Ground </a:t>
            </a:r>
            <a:r>
              <a:rPr lang="de-DE" dirty="0" err="1"/>
              <a:t>truth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BB1F353-E1BF-58D1-2F32-96FD9D1F5D4D}"/>
              </a:ext>
            </a:extLst>
          </p:cNvPr>
          <p:cNvSpPr txBox="1"/>
          <p:nvPr/>
        </p:nvSpPr>
        <p:spPr>
          <a:xfrm>
            <a:off x="1176160" y="2652007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Original </a:t>
            </a:r>
            <a:r>
              <a:rPr lang="de-DE" dirty="0" err="1"/>
              <a:t>image</a:t>
            </a:r>
            <a:endParaRPr lang="de-DE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5D81D215-14F7-C8D9-BAB5-78E8E81740EC}"/>
              </a:ext>
            </a:extLst>
          </p:cNvPr>
          <p:cNvGrpSpPr/>
          <p:nvPr/>
        </p:nvGrpSpPr>
        <p:grpSpPr>
          <a:xfrm>
            <a:off x="2057171" y="3124131"/>
            <a:ext cx="4358522" cy="431641"/>
            <a:chOff x="3254830" y="2526808"/>
            <a:chExt cx="4358522" cy="43164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5D4DFE5-8B7C-F464-5674-23AE9A57107E}"/>
                </a:ext>
              </a:extLst>
            </p:cNvPr>
            <p:cNvSpPr/>
            <p:nvPr/>
          </p:nvSpPr>
          <p:spPr>
            <a:xfrm>
              <a:off x="3254830" y="2533906"/>
              <a:ext cx="424543" cy="424543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900B7C2-4AC2-378D-E768-F18EE3F08217}"/>
                </a:ext>
              </a:extLst>
            </p:cNvPr>
            <p:cNvSpPr/>
            <p:nvPr/>
          </p:nvSpPr>
          <p:spPr>
            <a:xfrm>
              <a:off x="7188809" y="2526808"/>
              <a:ext cx="424543" cy="424543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CAC6410D-C033-3C4F-6F97-8932B63CD753}"/>
              </a:ext>
            </a:extLst>
          </p:cNvPr>
          <p:cNvSpPr txBox="1"/>
          <p:nvPr/>
        </p:nvSpPr>
        <p:spPr>
          <a:xfrm>
            <a:off x="4273729" y="2652007"/>
            <a:ext cx="3705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Segmentation (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preprocessing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1005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325925" y="2723356"/>
            <a:ext cx="114476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 err="1">
                <a:solidFill>
                  <a:schemeClr val="bg1"/>
                </a:solidFill>
              </a:rPr>
              <a:t>Two</a:t>
            </a:r>
            <a:r>
              <a:rPr lang="de-DE" sz="6600" dirty="0">
                <a:solidFill>
                  <a:schemeClr val="bg1"/>
                </a:solidFill>
              </a:rPr>
              <a:t>-level Otsu </a:t>
            </a:r>
            <a:r>
              <a:rPr lang="de-DE" sz="6600" dirty="0" err="1">
                <a:solidFill>
                  <a:schemeClr val="bg1"/>
                </a:solidFill>
              </a:rPr>
              <a:t>thresholding</a:t>
            </a:r>
            <a:endParaRPr lang="de-DE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24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5BD710-457A-4295-8EE8-19C15579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8" y="981928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de-DE" sz="3300" dirty="0" err="1"/>
              <a:t>Preprocessing</a:t>
            </a:r>
            <a:r>
              <a:rPr lang="de-DE" sz="3300" dirty="0"/>
              <a:t> </a:t>
            </a:r>
            <a:r>
              <a:rPr lang="de-DE" sz="3300" dirty="0" err="1"/>
              <a:t>methods</a:t>
            </a:r>
            <a:r>
              <a:rPr lang="de-DE" sz="3300" dirty="0"/>
              <a:t> - N2DH-GOWT1 and N2DL-HeLa</a:t>
            </a:r>
            <a:br>
              <a:rPr lang="de-DE" sz="4800" dirty="0"/>
            </a:b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22AA3C-935D-43A0-BFD3-6C4337E1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487B115-1595-4265-9551-80A06225CBF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15" y="2117867"/>
            <a:ext cx="5498949" cy="4032562"/>
          </a:xfrm>
          <a:prstGeom prst="rect">
            <a:avLst/>
          </a:prstGeom>
        </p:spPr>
      </p:pic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0D5E78E6-3450-42C4-BE3F-97D10FF647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260" y="2117867"/>
            <a:ext cx="5468525" cy="4034704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42FA494-AB93-1672-42A9-011ED166D177}"/>
              </a:ext>
            </a:extLst>
          </p:cNvPr>
          <p:cNvGrpSpPr/>
          <p:nvPr/>
        </p:nvGrpSpPr>
        <p:grpSpPr>
          <a:xfrm>
            <a:off x="85141" y="6491679"/>
            <a:ext cx="12027237" cy="286531"/>
            <a:chOff x="85141" y="6491679"/>
            <a:chExt cx="12027237" cy="286531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F345E60D-C287-B500-39EF-270200FA5DD0}"/>
                </a:ext>
              </a:extLst>
            </p:cNvPr>
            <p:cNvSpPr txBox="1"/>
            <p:nvPr/>
          </p:nvSpPr>
          <p:spPr>
            <a:xfrm>
              <a:off x="85141" y="6491679"/>
              <a:ext cx="1418563" cy="277200"/>
            </a:xfrm>
            <a:prstGeom prst="rect">
              <a:avLst/>
            </a:prstGeom>
            <a:solidFill>
              <a:srgbClr val="FF303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b="1" dirty="0" err="1">
                  <a:solidFill>
                    <a:schemeClr val="bg1"/>
                  </a:solidFill>
                </a:rPr>
                <a:t>No</a:t>
              </a:r>
              <a:r>
                <a:rPr lang="de-DE" sz="1100" b="1" dirty="0">
                  <a:solidFill>
                    <a:schemeClr val="bg1"/>
                  </a:solidFill>
                </a:rPr>
                <a:t> </a:t>
              </a:r>
              <a:r>
                <a:rPr lang="de-DE" sz="1100" b="1" dirty="0" err="1">
                  <a:solidFill>
                    <a:schemeClr val="bg1"/>
                  </a:solidFill>
                </a:rPr>
                <a:t>Preprocessing</a:t>
              </a:r>
              <a:endParaRPr lang="de-DE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F1BE2E72-29C0-4E66-0F2E-22D5DCF015EF}"/>
                </a:ext>
              </a:extLst>
            </p:cNvPr>
            <p:cNvSpPr txBox="1"/>
            <p:nvPr/>
          </p:nvSpPr>
          <p:spPr>
            <a:xfrm>
              <a:off x="2879067" y="6491880"/>
              <a:ext cx="1482820" cy="276999"/>
            </a:xfrm>
            <a:prstGeom prst="rect">
              <a:avLst/>
            </a:prstGeom>
            <a:solidFill>
              <a:srgbClr val="FFB90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b="1" dirty="0" err="1">
                  <a:solidFill>
                    <a:schemeClr val="bg1"/>
                  </a:solidFill>
                </a:rPr>
                <a:t>Gaussian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100" b="1" dirty="0" err="1">
                  <a:solidFill>
                    <a:schemeClr val="bg1"/>
                  </a:solidFill>
                </a:rPr>
                <a:t>filter</a:t>
              </a:r>
              <a:endParaRPr lang="de-DE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2FAA1AA4-84FF-086C-B782-EB0200C2E548}"/>
                </a:ext>
              </a:extLst>
            </p:cNvPr>
            <p:cNvSpPr txBox="1"/>
            <p:nvPr/>
          </p:nvSpPr>
          <p:spPr>
            <a:xfrm>
              <a:off x="1560928" y="6497420"/>
              <a:ext cx="1261994" cy="276999"/>
            </a:xfrm>
            <a:prstGeom prst="rect">
              <a:avLst/>
            </a:prstGeom>
            <a:solidFill>
              <a:srgbClr val="FF7E2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b="1" dirty="0">
                  <a:solidFill>
                    <a:schemeClr val="bg1"/>
                  </a:solidFill>
                </a:rPr>
                <a:t>Median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100" b="1" dirty="0" err="1">
                  <a:solidFill>
                    <a:schemeClr val="bg1"/>
                  </a:solidFill>
                </a:rPr>
                <a:t>filter</a:t>
              </a:r>
              <a:endParaRPr lang="de-DE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0B33D3D6-BEF1-01A1-F516-ED0ECC78670A}"/>
                </a:ext>
              </a:extLst>
            </p:cNvPr>
            <p:cNvSpPr txBox="1"/>
            <p:nvPr/>
          </p:nvSpPr>
          <p:spPr>
            <a:xfrm>
              <a:off x="4428770" y="6501211"/>
              <a:ext cx="1656344" cy="276999"/>
            </a:xfrm>
            <a:prstGeom prst="rect">
              <a:avLst/>
            </a:prstGeom>
            <a:solidFill>
              <a:srgbClr val="BDEF68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b="1" dirty="0" err="1">
                  <a:solidFill>
                    <a:schemeClr val="bg1"/>
                  </a:solidFill>
                </a:rPr>
                <a:t>Histogram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100" b="1" dirty="0" err="1">
                  <a:solidFill>
                    <a:schemeClr val="bg1"/>
                  </a:solidFill>
                </a:rPr>
                <a:t>stretching</a:t>
              </a:r>
              <a:endParaRPr lang="de-DE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428B6981-7956-DC9F-B564-3D024EF185C1}"/>
                </a:ext>
              </a:extLst>
            </p:cNvPr>
            <p:cNvSpPr txBox="1"/>
            <p:nvPr/>
          </p:nvSpPr>
          <p:spPr>
            <a:xfrm>
              <a:off x="6142338" y="6501010"/>
              <a:ext cx="2878778" cy="277200"/>
            </a:xfrm>
            <a:prstGeom prst="rect">
              <a:avLst/>
            </a:prstGeom>
            <a:solidFill>
              <a:srgbClr val="00B2E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b="1" dirty="0" err="1">
                  <a:solidFill>
                    <a:schemeClr val="bg1"/>
                  </a:solidFill>
                </a:rPr>
                <a:t>Histogram</a:t>
              </a:r>
              <a:r>
                <a:rPr lang="de-DE" sz="1100" b="1" dirty="0">
                  <a:solidFill>
                    <a:schemeClr val="bg1"/>
                  </a:solidFill>
                </a:rPr>
                <a:t> </a:t>
              </a:r>
              <a:r>
                <a:rPr lang="de-DE" sz="1100" b="1" dirty="0" err="1">
                  <a:solidFill>
                    <a:schemeClr val="bg1"/>
                  </a:solidFill>
                </a:rPr>
                <a:t>stretching</a:t>
              </a:r>
              <a:r>
                <a:rPr lang="de-DE" sz="1100" b="1" dirty="0">
                  <a:solidFill>
                    <a:schemeClr val="bg1"/>
                  </a:solidFill>
                </a:rPr>
                <a:t> and median </a:t>
              </a:r>
              <a:r>
                <a:rPr lang="de-DE" sz="1100" b="1" dirty="0" err="1">
                  <a:solidFill>
                    <a:schemeClr val="bg1"/>
                  </a:solidFill>
                </a:rPr>
                <a:t>filter</a:t>
              </a:r>
              <a:endParaRPr lang="de-DE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FEE0C239-7691-93C8-154E-3EF596CB42CB}"/>
                </a:ext>
              </a:extLst>
            </p:cNvPr>
            <p:cNvSpPr txBox="1"/>
            <p:nvPr/>
          </p:nvSpPr>
          <p:spPr>
            <a:xfrm>
              <a:off x="9075263" y="6497818"/>
              <a:ext cx="3037115" cy="277200"/>
            </a:xfrm>
            <a:prstGeom prst="rect">
              <a:avLst/>
            </a:prstGeom>
            <a:solidFill>
              <a:srgbClr val="712E93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b="1" dirty="0" err="1">
                  <a:solidFill>
                    <a:schemeClr val="bg1"/>
                  </a:solidFill>
                </a:rPr>
                <a:t>Histogram</a:t>
              </a:r>
              <a:r>
                <a:rPr lang="de-DE" sz="1100" b="1" dirty="0">
                  <a:solidFill>
                    <a:schemeClr val="bg1"/>
                  </a:solidFill>
                </a:rPr>
                <a:t> </a:t>
              </a:r>
              <a:r>
                <a:rPr lang="de-DE" sz="1100" b="1" dirty="0" err="1">
                  <a:solidFill>
                    <a:schemeClr val="bg1"/>
                  </a:solidFill>
                </a:rPr>
                <a:t>stretching</a:t>
              </a:r>
              <a:r>
                <a:rPr lang="de-DE" sz="1100" b="1" dirty="0">
                  <a:solidFill>
                    <a:schemeClr val="bg1"/>
                  </a:solidFill>
                </a:rPr>
                <a:t> and </a:t>
              </a:r>
              <a:r>
                <a:rPr lang="de-DE" sz="1100" b="1" dirty="0" err="1">
                  <a:solidFill>
                    <a:schemeClr val="bg1"/>
                  </a:solidFill>
                </a:rPr>
                <a:t>Gaussian</a:t>
              </a:r>
              <a:r>
                <a:rPr lang="de-DE" sz="1100" b="1" dirty="0">
                  <a:solidFill>
                    <a:schemeClr val="bg1"/>
                  </a:solidFill>
                </a:rPr>
                <a:t> </a:t>
              </a:r>
              <a:r>
                <a:rPr lang="de-DE" sz="1100" b="1" dirty="0" err="1">
                  <a:solidFill>
                    <a:schemeClr val="bg1"/>
                  </a:solidFill>
                </a:rPr>
                <a:t>filter</a:t>
              </a:r>
              <a:endParaRPr lang="de-DE" sz="11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2887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5BD710-457A-4295-8EE8-19C15579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8" y="981928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de-DE" sz="3300" dirty="0" err="1"/>
              <a:t>Preprocessing</a:t>
            </a:r>
            <a:r>
              <a:rPr lang="de-DE" sz="3300" dirty="0"/>
              <a:t> </a:t>
            </a:r>
            <a:r>
              <a:rPr lang="de-DE" sz="3300" dirty="0" err="1"/>
              <a:t>methods</a:t>
            </a:r>
            <a:r>
              <a:rPr lang="de-DE" sz="3300" dirty="0"/>
              <a:t> NIH3T3 </a:t>
            </a:r>
            <a:r>
              <a:rPr lang="de-DE" sz="3300" dirty="0" err="1"/>
              <a:t>two</a:t>
            </a:r>
            <a:r>
              <a:rPr lang="de-DE" sz="3300" dirty="0"/>
              <a:t>-level Otsu and </a:t>
            </a:r>
            <a:r>
              <a:rPr lang="de-DE" sz="3300" dirty="0" err="1"/>
              <a:t>clip</a:t>
            </a:r>
            <a:br>
              <a:rPr lang="de-DE" sz="4800" dirty="0"/>
            </a:b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22AA3C-935D-43A0-BFD3-6C4337E1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CAD5F32C-A2E4-4E82-8888-49AB35B1C63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70" y="2117868"/>
            <a:ext cx="5446577" cy="4032561"/>
          </a:xfrm>
          <a:prstGeom prst="rect">
            <a:avLst/>
          </a:prstGeom>
        </p:spPr>
      </p:pic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BBBCF2B5-5B0A-40FE-9866-FE37CEA6CA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754" y="2117868"/>
            <a:ext cx="5446577" cy="4032561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E2854C4-C674-64BB-C484-DFAF1DE4480C}"/>
              </a:ext>
            </a:extLst>
          </p:cNvPr>
          <p:cNvGrpSpPr/>
          <p:nvPr/>
        </p:nvGrpSpPr>
        <p:grpSpPr>
          <a:xfrm>
            <a:off x="85141" y="6491679"/>
            <a:ext cx="12027237" cy="286531"/>
            <a:chOff x="85141" y="6491679"/>
            <a:chExt cx="12027237" cy="286531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5EB20A42-F0BA-FDD4-3AB3-E3284D7ACC26}"/>
                </a:ext>
              </a:extLst>
            </p:cNvPr>
            <p:cNvSpPr txBox="1"/>
            <p:nvPr/>
          </p:nvSpPr>
          <p:spPr>
            <a:xfrm>
              <a:off x="85141" y="6491679"/>
              <a:ext cx="1418563" cy="277200"/>
            </a:xfrm>
            <a:prstGeom prst="rect">
              <a:avLst/>
            </a:prstGeom>
            <a:solidFill>
              <a:srgbClr val="FF303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b="1" dirty="0" err="1">
                  <a:solidFill>
                    <a:schemeClr val="bg1"/>
                  </a:solidFill>
                </a:rPr>
                <a:t>No</a:t>
              </a:r>
              <a:r>
                <a:rPr lang="de-DE" sz="1100" b="1" dirty="0">
                  <a:solidFill>
                    <a:schemeClr val="bg1"/>
                  </a:solidFill>
                </a:rPr>
                <a:t> </a:t>
              </a:r>
              <a:r>
                <a:rPr lang="de-DE" sz="1100" b="1" dirty="0" err="1">
                  <a:solidFill>
                    <a:schemeClr val="bg1"/>
                  </a:solidFill>
                </a:rPr>
                <a:t>Preprocessing</a:t>
              </a:r>
              <a:endParaRPr lang="de-DE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8B5A0287-95A2-5C25-39A8-DD64FCB2AE87}"/>
                </a:ext>
              </a:extLst>
            </p:cNvPr>
            <p:cNvSpPr txBox="1"/>
            <p:nvPr/>
          </p:nvSpPr>
          <p:spPr>
            <a:xfrm>
              <a:off x="2879067" y="6491880"/>
              <a:ext cx="1482820" cy="276999"/>
            </a:xfrm>
            <a:prstGeom prst="rect">
              <a:avLst/>
            </a:prstGeom>
            <a:solidFill>
              <a:srgbClr val="FFB90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b="1" dirty="0" err="1">
                  <a:solidFill>
                    <a:schemeClr val="bg1"/>
                  </a:solidFill>
                </a:rPr>
                <a:t>Gaussian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100" b="1" dirty="0" err="1">
                  <a:solidFill>
                    <a:schemeClr val="bg1"/>
                  </a:solidFill>
                </a:rPr>
                <a:t>filter</a:t>
              </a:r>
              <a:endParaRPr lang="de-DE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8A1708DB-6D77-F924-1654-8D4AD0AB82DC}"/>
                </a:ext>
              </a:extLst>
            </p:cNvPr>
            <p:cNvSpPr txBox="1"/>
            <p:nvPr/>
          </p:nvSpPr>
          <p:spPr>
            <a:xfrm>
              <a:off x="1560928" y="6497420"/>
              <a:ext cx="1261994" cy="276999"/>
            </a:xfrm>
            <a:prstGeom prst="rect">
              <a:avLst/>
            </a:prstGeom>
            <a:solidFill>
              <a:srgbClr val="FF7E2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b="1" dirty="0">
                  <a:solidFill>
                    <a:schemeClr val="bg1"/>
                  </a:solidFill>
                </a:rPr>
                <a:t>Median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100" b="1" dirty="0" err="1">
                  <a:solidFill>
                    <a:schemeClr val="bg1"/>
                  </a:solidFill>
                </a:rPr>
                <a:t>filter</a:t>
              </a:r>
              <a:endParaRPr lang="de-DE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1515651D-182C-CB32-816F-4D35096C1806}"/>
                </a:ext>
              </a:extLst>
            </p:cNvPr>
            <p:cNvSpPr txBox="1"/>
            <p:nvPr/>
          </p:nvSpPr>
          <p:spPr>
            <a:xfrm>
              <a:off x="4428770" y="6501211"/>
              <a:ext cx="1656344" cy="276999"/>
            </a:xfrm>
            <a:prstGeom prst="rect">
              <a:avLst/>
            </a:prstGeom>
            <a:solidFill>
              <a:srgbClr val="BDEF68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b="1" dirty="0" err="1">
                  <a:solidFill>
                    <a:schemeClr val="bg1"/>
                  </a:solidFill>
                </a:rPr>
                <a:t>Histogram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100" b="1" dirty="0" err="1">
                  <a:solidFill>
                    <a:schemeClr val="bg1"/>
                  </a:solidFill>
                </a:rPr>
                <a:t>stretching</a:t>
              </a:r>
              <a:endParaRPr lang="de-DE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E6DD7C90-5842-D641-5CAB-9E6C62C8163A}"/>
                </a:ext>
              </a:extLst>
            </p:cNvPr>
            <p:cNvSpPr txBox="1"/>
            <p:nvPr/>
          </p:nvSpPr>
          <p:spPr>
            <a:xfrm>
              <a:off x="6142338" y="6501010"/>
              <a:ext cx="2878778" cy="277200"/>
            </a:xfrm>
            <a:prstGeom prst="rect">
              <a:avLst/>
            </a:prstGeom>
            <a:solidFill>
              <a:srgbClr val="00B2E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b="1" dirty="0" err="1">
                  <a:solidFill>
                    <a:schemeClr val="bg1"/>
                  </a:solidFill>
                </a:rPr>
                <a:t>Histogram</a:t>
              </a:r>
              <a:r>
                <a:rPr lang="de-DE" sz="1100" b="1" dirty="0">
                  <a:solidFill>
                    <a:schemeClr val="bg1"/>
                  </a:solidFill>
                </a:rPr>
                <a:t> </a:t>
              </a:r>
              <a:r>
                <a:rPr lang="de-DE" sz="1100" b="1" dirty="0" err="1">
                  <a:solidFill>
                    <a:schemeClr val="bg1"/>
                  </a:solidFill>
                </a:rPr>
                <a:t>stretching</a:t>
              </a:r>
              <a:r>
                <a:rPr lang="de-DE" sz="1100" b="1" dirty="0">
                  <a:solidFill>
                    <a:schemeClr val="bg1"/>
                  </a:solidFill>
                </a:rPr>
                <a:t> and median </a:t>
              </a:r>
              <a:r>
                <a:rPr lang="de-DE" sz="1100" b="1" dirty="0" err="1">
                  <a:solidFill>
                    <a:schemeClr val="bg1"/>
                  </a:solidFill>
                </a:rPr>
                <a:t>filter</a:t>
              </a:r>
              <a:endParaRPr lang="de-DE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15EDBFA4-1E16-EAE6-457B-90534D1C58F6}"/>
                </a:ext>
              </a:extLst>
            </p:cNvPr>
            <p:cNvSpPr txBox="1"/>
            <p:nvPr/>
          </p:nvSpPr>
          <p:spPr>
            <a:xfrm>
              <a:off x="9075263" y="6497818"/>
              <a:ext cx="3037115" cy="277200"/>
            </a:xfrm>
            <a:prstGeom prst="rect">
              <a:avLst/>
            </a:prstGeom>
            <a:solidFill>
              <a:srgbClr val="712E93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b="1" dirty="0" err="1">
                  <a:solidFill>
                    <a:schemeClr val="bg1"/>
                  </a:solidFill>
                </a:rPr>
                <a:t>Histogram</a:t>
              </a:r>
              <a:r>
                <a:rPr lang="de-DE" sz="1100" b="1" dirty="0">
                  <a:solidFill>
                    <a:schemeClr val="bg1"/>
                  </a:solidFill>
                </a:rPr>
                <a:t> </a:t>
              </a:r>
              <a:r>
                <a:rPr lang="de-DE" sz="1100" b="1" dirty="0" err="1">
                  <a:solidFill>
                    <a:schemeClr val="bg1"/>
                  </a:solidFill>
                </a:rPr>
                <a:t>stretching</a:t>
              </a:r>
              <a:r>
                <a:rPr lang="de-DE" sz="1100" b="1" dirty="0">
                  <a:solidFill>
                    <a:schemeClr val="bg1"/>
                  </a:solidFill>
                </a:rPr>
                <a:t> and </a:t>
              </a:r>
              <a:r>
                <a:rPr lang="de-DE" sz="1100" b="1" dirty="0" err="1">
                  <a:solidFill>
                    <a:schemeClr val="bg1"/>
                  </a:solidFill>
                </a:rPr>
                <a:t>Gaussian</a:t>
              </a:r>
              <a:r>
                <a:rPr lang="de-DE" sz="1100" b="1" dirty="0">
                  <a:solidFill>
                    <a:schemeClr val="bg1"/>
                  </a:solidFill>
                </a:rPr>
                <a:t> </a:t>
              </a:r>
              <a:r>
                <a:rPr lang="de-DE" sz="1100" b="1" dirty="0" err="1">
                  <a:solidFill>
                    <a:schemeClr val="bg1"/>
                  </a:solidFill>
                </a:rPr>
                <a:t>filter</a:t>
              </a:r>
              <a:endParaRPr lang="de-DE" sz="11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3930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EA88A4-A6F5-42AF-AEF2-36EAB2778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0F9E337-83CA-413A-B696-2CCE67049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de-DE" sz="3000" dirty="0"/>
              <a:t>N2DH-GOWT1:</a:t>
            </a:r>
            <a:br>
              <a:rPr lang="de-DE" sz="3000" dirty="0"/>
            </a:br>
            <a:r>
              <a:rPr lang="de-DE" sz="3000" dirty="0" err="1"/>
              <a:t>Effects</a:t>
            </a:r>
            <a:r>
              <a:rPr lang="de-DE" sz="3000" dirty="0"/>
              <a:t> </a:t>
            </a:r>
            <a:r>
              <a:rPr lang="de-DE" sz="3000" dirty="0" err="1"/>
              <a:t>of</a:t>
            </a:r>
            <a:r>
              <a:rPr lang="de-DE" sz="3000" dirty="0"/>
              <a:t> </a:t>
            </a:r>
            <a:r>
              <a:rPr lang="de-DE" sz="3000" dirty="0" err="1"/>
              <a:t>histogram</a:t>
            </a:r>
            <a:r>
              <a:rPr lang="de-DE" sz="3000" dirty="0"/>
              <a:t> </a:t>
            </a:r>
            <a:r>
              <a:rPr lang="de-DE" sz="3000" dirty="0" err="1"/>
              <a:t>stretching</a:t>
            </a:r>
            <a:endParaRPr lang="de-DE" sz="30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67019F3-8F11-4284-8B77-1613CB56BC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68" b="6378"/>
          <a:stretch/>
        </p:blipFill>
        <p:spPr>
          <a:xfrm>
            <a:off x="6732995" y="2345492"/>
            <a:ext cx="3909105" cy="3915288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0B4A4772-F18D-A2BA-492D-6871E6A5F047}"/>
              </a:ext>
            </a:extLst>
          </p:cNvPr>
          <p:cNvSpPr txBox="1"/>
          <p:nvPr/>
        </p:nvSpPr>
        <p:spPr>
          <a:xfrm>
            <a:off x="2812207" y="1976160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Original </a:t>
            </a:r>
            <a:r>
              <a:rPr lang="de-DE" dirty="0" err="1"/>
              <a:t>image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3B19408-5612-8398-F8BE-C7AF41C8B9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7" r="48852" b="6378"/>
          <a:stretch/>
        </p:blipFill>
        <p:spPr>
          <a:xfrm>
            <a:off x="1810846" y="2347222"/>
            <a:ext cx="3764745" cy="391355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B7FA6F0-B151-FC1B-7B84-79DF97378FB1}"/>
              </a:ext>
            </a:extLst>
          </p:cNvPr>
          <p:cNvSpPr txBox="1"/>
          <p:nvPr/>
        </p:nvSpPr>
        <p:spPr>
          <a:xfrm>
            <a:off x="6425357" y="1976160"/>
            <a:ext cx="4524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Segmentation (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97461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EA88A4-A6F5-42AF-AEF2-36EAB2778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0F9E337-83CA-413A-B696-2CCE67049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de-DE" sz="3000" dirty="0"/>
              <a:t>NIH3T3:</a:t>
            </a:r>
            <a:br>
              <a:rPr lang="de-DE" sz="3000" dirty="0"/>
            </a:br>
            <a:r>
              <a:rPr lang="de-DE" sz="3000" dirty="0" err="1"/>
              <a:t>Two</a:t>
            </a:r>
            <a:r>
              <a:rPr lang="de-DE" sz="3000" dirty="0"/>
              <a:t>-level Otsu </a:t>
            </a:r>
            <a:r>
              <a:rPr lang="de-DE" sz="3000" dirty="0" err="1"/>
              <a:t>thresholding</a:t>
            </a:r>
            <a:r>
              <a:rPr lang="de-DE" sz="3000" dirty="0"/>
              <a:t> </a:t>
            </a:r>
            <a:r>
              <a:rPr lang="de-DE" sz="3000" dirty="0" err="1"/>
              <a:t>clip</a:t>
            </a:r>
            <a:endParaRPr lang="de-DE" sz="3000" dirty="0"/>
          </a:p>
        </p:txBody>
      </p:sp>
      <p:pic>
        <p:nvPicPr>
          <p:cNvPr id="3" name="Grafik 2" descr="Ein Bild, das Text, Systemsteuerung enthält.&#10;&#10;Automatisch generierte Beschreibung">
            <a:extLst>
              <a:ext uri="{FF2B5EF4-FFF2-40B4-BE49-F238E27FC236}">
                <a16:creationId xmlns:a16="http://schemas.microsoft.com/office/drawing/2014/main" id="{22FE4150-569F-4356-B519-F3037FE047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6" r="1" b="8287"/>
          <a:stretch/>
        </p:blipFill>
        <p:spPr>
          <a:xfrm>
            <a:off x="944525" y="2277614"/>
            <a:ext cx="10302950" cy="3993728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A3EDB199-2A1B-84DC-06A2-796E0D7BF941}"/>
              </a:ext>
            </a:extLst>
          </p:cNvPr>
          <p:cNvGrpSpPr/>
          <p:nvPr/>
        </p:nvGrpSpPr>
        <p:grpSpPr>
          <a:xfrm>
            <a:off x="3226385" y="3397704"/>
            <a:ext cx="5978719" cy="855000"/>
            <a:chOff x="3095756" y="3147332"/>
            <a:chExt cx="5978719" cy="8550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1A9B3A4-61F2-3108-B258-12453092897D}"/>
                </a:ext>
              </a:extLst>
            </p:cNvPr>
            <p:cNvSpPr/>
            <p:nvPr/>
          </p:nvSpPr>
          <p:spPr>
            <a:xfrm>
              <a:off x="3095756" y="3147332"/>
              <a:ext cx="692472" cy="69396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9B94C3B-9EF8-CE7A-6611-77EEBB5597E8}"/>
                </a:ext>
              </a:extLst>
            </p:cNvPr>
            <p:cNvSpPr/>
            <p:nvPr/>
          </p:nvSpPr>
          <p:spPr>
            <a:xfrm>
              <a:off x="8218718" y="3147333"/>
              <a:ext cx="855757" cy="85499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2DA7D0AD-D0FA-1B7C-0717-2169C1013B4D}"/>
              </a:ext>
            </a:extLst>
          </p:cNvPr>
          <p:cNvSpPr txBox="1"/>
          <p:nvPr/>
        </p:nvSpPr>
        <p:spPr>
          <a:xfrm>
            <a:off x="2691610" y="2092948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Original </a:t>
            </a:r>
            <a:r>
              <a:rPr lang="de-DE" dirty="0" err="1"/>
              <a:t>image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8BB68A6-3140-D640-2EDD-7A4D5BEA1F19}"/>
              </a:ext>
            </a:extLst>
          </p:cNvPr>
          <p:cNvSpPr txBox="1"/>
          <p:nvPr/>
        </p:nvSpPr>
        <p:spPr>
          <a:xfrm>
            <a:off x="7945426" y="2092948"/>
            <a:ext cx="1663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356058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244645" y="2215525"/>
            <a:ext cx="1144766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 err="1">
                <a:solidFill>
                  <a:schemeClr val="bg1"/>
                </a:solidFill>
              </a:rPr>
              <a:t>Local</a:t>
            </a:r>
            <a:r>
              <a:rPr lang="de-DE" sz="6600" dirty="0">
                <a:solidFill>
                  <a:schemeClr val="bg1"/>
                </a:solidFill>
              </a:rPr>
              <a:t> adaptive Otsu </a:t>
            </a:r>
            <a:r>
              <a:rPr lang="de-DE" sz="6600" dirty="0" err="1">
                <a:solidFill>
                  <a:schemeClr val="bg1"/>
                </a:solidFill>
              </a:rPr>
              <a:t>thresholding</a:t>
            </a:r>
            <a:endParaRPr lang="de-DE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572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 </a:t>
            </a:r>
            <a:r>
              <a:rPr lang="de-DE" dirty="0" err="1"/>
              <a:t>recap</a:t>
            </a:r>
            <a:endParaRPr lang="de-DE" dirty="0"/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685703" y="4843498"/>
            <a:ext cx="286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Two</a:t>
            </a:r>
            <a:r>
              <a:rPr lang="de-DE" dirty="0"/>
              <a:t>-level 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8F3BF6-BA54-4852-B414-90AA9E2C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5BD710-457A-4295-8EE8-19C15579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8" y="981928"/>
            <a:ext cx="10058400" cy="1450757"/>
          </a:xfrm>
        </p:spPr>
        <p:txBody>
          <a:bodyPr>
            <a:normAutofit/>
          </a:bodyPr>
          <a:lstStyle/>
          <a:p>
            <a:r>
              <a:rPr lang="de-DE" sz="3300" dirty="0" err="1"/>
              <a:t>Preprocessing</a:t>
            </a:r>
            <a:r>
              <a:rPr lang="de-DE" sz="3300" dirty="0"/>
              <a:t> </a:t>
            </a:r>
            <a:r>
              <a:rPr lang="de-DE" sz="3300" dirty="0" err="1"/>
              <a:t>methods</a:t>
            </a:r>
            <a:r>
              <a:rPr lang="de-DE" sz="3300" dirty="0"/>
              <a:t> N2DL-HeLa and NIH3T3 </a:t>
            </a:r>
            <a:br>
              <a:rPr lang="de-DE" sz="4800" dirty="0"/>
            </a:b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22AA3C-935D-43A0-BFD3-6C4337E1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20</a:t>
            </a:fld>
            <a:endParaRPr lang="en-US" dirty="0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00315678-7811-479A-BB03-E8976C9468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956" y="2117867"/>
            <a:ext cx="5435400" cy="4032562"/>
          </a:xfrm>
          <a:prstGeom prst="rect">
            <a:avLst/>
          </a:prstGeom>
        </p:spPr>
      </p:pic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6A1F7F81-5A0F-4B09-9293-810B33F4791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44" y="2117867"/>
            <a:ext cx="5402113" cy="4032562"/>
          </a:xfr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7C399F4-59B7-BAA7-7BCF-068F9B52A97E}"/>
              </a:ext>
            </a:extLst>
          </p:cNvPr>
          <p:cNvGrpSpPr/>
          <p:nvPr/>
        </p:nvGrpSpPr>
        <p:grpSpPr>
          <a:xfrm>
            <a:off x="85141" y="6491679"/>
            <a:ext cx="12027237" cy="286531"/>
            <a:chOff x="85141" y="6491679"/>
            <a:chExt cx="12027237" cy="286531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79982248-241F-8AA1-FEF4-917DB2101761}"/>
                </a:ext>
              </a:extLst>
            </p:cNvPr>
            <p:cNvSpPr txBox="1"/>
            <p:nvPr/>
          </p:nvSpPr>
          <p:spPr>
            <a:xfrm>
              <a:off x="85141" y="6491679"/>
              <a:ext cx="1418563" cy="277200"/>
            </a:xfrm>
            <a:prstGeom prst="rect">
              <a:avLst/>
            </a:prstGeom>
            <a:solidFill>
              <a:srgbClr val="FF303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b="1" dirty="0" err="1">
                  <a:solidFill>
                    <a:schemeClr val="bg1"/>
                  </a:solidFill>
                </a:rPr>
                <a:t>No</a:t>
              </a:r>
              <a:r>
                <a:rPr lang="de-DE" sz="1100" b="1" dirty="0">
                  <a:solidFill>
                    <a:schemeClr val="bg1"/>
                  </a:solidFill>
                </a:rPr>
                <a:t> </a:t>
              </a:r>
              <a:r>
                <a:rPr lang="de-DE" sz="1100" b="1" dirty="0" err="1">
                  <a:solidFill>
                    <a:schemeClr val="bg1"/>
                  </a:solidFill>
                </a:rPr>
                <a:t>Preprocessing</a:t>
              </a:r>
              <a:endParaRPr lang="de-DE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BBF4570D-E229-A7EF-B7D2-6211809F2DE9}"/>
                </a:ext>
              </a:extLst>
            </p:cNvPr>
            <p:cNvSpPr txBox="1"/>
            <p:nvPr/>
          </p:nvSpPr>
          <p:spPr>
            <a:xfrm>
              <a:off x="2879067" y="6491880"/>
              <a:ext cx="1482820" cy="276999"/>
            </a:xfrm>
            <a:prstGeom prst="rect">
              <a:avLst/>
            </a:prstGeom>
            <a:solidFill>
              <a:srgbClr val="FFB90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b="1" dirty="0" err="1">
                  <a:solidFill>
                    <a:schemeClr val="bg1"/>
                  </a:solidFill>
                </a:rPr>
                <a:t>Gaussian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100" b="1" dirty="0" err="1">
                  <a:solidFill>
                    <a:schemeClr val="bg1"/>
                  </a:solidFill>
                </a:rPr>
                <a:t>filter</a:t>
              </a:r>
              <a:endParaRPr lang="de-DE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AFB165DE-C246-C989-27A8-327F1596BB87}"/>
                </a:ext>
              </a:extLst>
            </p:cNvPr>
            <p:cNvSpPr txBox="1"/>
            <p:nvPr/>
          </p:nvSpPr>
          <p:spPr>
            <a:xfrm>
              <a:off x="1560928" y="6497420"/>
              <a:ext cx="1261994" cy="276999"/>
            </a:xfrm>
            <a:prstGeom prst="rect">
              <a:avLst/>
            </a:prstGeom>
            <a:solidFill>
              <a:srgbClr val="FF7E2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b="1" dirty="0">
                  <a:solidFill>
                    <a:schemeClr val="bg1"/>
                  </a:solidFill>
                </a:rPr>
                <a:t>Median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100" b="1" dirty="0" err="1">
                  <a:solidFill>
                    <a:schemeClr val="bg1"/>
                  </a:solidFill>
                </a:rPr>
                <a:t>filter</a:t>
              </a:r>
              <a:endParaRPr lang="de-DE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8D2C087D-008C-710F-9CCE-28CF2AD28459}"/>
                </a:ext>
              </a:extLst>
            </p:cNvPr>
            <p:cNvSpPr txBox="1"/>
            <p:nvPr/>
          </p:nvSpPr>
          <p:spPr>
            <a:xfrm>
              <a:off x="4428770" y="6501211"/>
              <a:ext cx="1656344" cy="276999"/>
            </a:xfrm>
            <a:prstGeom prst="rect">
              <a:avLst/>
            </a:prstGeom>
            <a:solidFill>
              <a:srgbClr val="BDEF68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b="1" dirty="0" err="1">
                  <a:solidFill>
                    <a:schemeClr val="bg1"/>
                  </a:solidFill>
                </a:rPr>
                <a:t>Histogram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100" b="1" dirty="0" err="1">
                  <a:solidFill>
                    <a:schemeClr val="bg1"/>
                  </a:solidFill>
                </a:rPr>
                <a:t>stretching</a:t>
              </a:r>
              <a:endParaRPr lang="de-DE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9514C23D-14F6-33A9-CC8A-E452F8F6FC2A}"/>
                </a:ext>
              </a:extLst>
            </p:cNvPr>
            <p:cNvSpPr txBox="1"/>
            <p:nvPr/>
          </p:nvSpPr>
          <p:spPr>
            <a:xfrm>
              <a:off x="6142338" y="6501010"/>
              <a:ext cx="2878778" cy="277200"/>
            </a:xfrm>
            <a:prstGeom prst="rect">
              <a:avLst/>
            </a:prstGeom>
            <a:solidFill>
              <a:srgbClr val="00B2E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b="1" dirty="0" err="1">
                  <a:solidFill>
                    <a:schemeClr val="bg1"/>
                  </a:solidFill>
                </a:rPr>
                <a:t>Histogram</a:t>
              </a:r>
              <a:r>
                <a:rPr lang="de-DE" sz="1100" b="1" dirty="0">
                  <a:solidFill>
                    <a:schemeClr val="bg1"/>
                  </a:solidFill>
                </a:rPr>
                <a:t> </a:t>
              </a:r>
              <a:r>
                <a:rPr lang="de-DE" sz="1100" b="1" dirty="0" err="1">
                  <a:solidFill>
                    <a:schemeClr val="bg1"/>
                  </a:solidFill>
                </a:rPr>
                <a:t>stretching</a:t>
              </a:r>
              <a:r>
                <a:rPr lang="de-DE" sz="1100" b="1" dirty="0">
                  <a:solidFill>
                    <a:schemeClr val="bg1"/>
                  </a:solidFill>
                </a:rPr>
                <a:t> and median </a:t>
              </a:r>
              <a:r>
                <a:rPr lang="de-DE" sz="1100" b="1" dirty="0" err="1">
                  <a:solidFill>
                    <a:schemeClr val="bg1"/>
                  </a:solidFill>
                </a:rPr>
                <a:t>filter</a:t>
              </a:r>
              <a:endParaRPr lang="de-DE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D25CE209-328D-9A3D-E0D5-15026078A8C7}"/>
                </a:ext>
              </a:extLst>
            </p:cNvPr>
            <p:cNvSpPr txBox="1"/>
            <p:nvPr/>
          </p:nvSpPr>
          <p:spPr>
            <a:xfrm>
              <a:off x="9075263" y="6497818"/>
              <a:ext cx="3037115" cy="277200"/>
            </a:xfrm>
            <a:prstGeom prst="rect">
              <a:avLst/>
            </a:prstGeom>
            <a:solidFill>
              <a:srgbClr val="712E93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b="1" dirty="0" err="1">
                  <a:solidFill>
                    <a:schemeClr val="bg1"/>
                  </a:solidFill>
                </a:rPr>
                <a:t>Histogram</a:t>
              </a:r>
              <a:r>
                <a:rPr lang="de-DE" sz="1100" b="1" dirty="0">
                  <a:solidFill>
                    <a:schemeClr val="bg1"/>
                  </a:solidFill>
                </a:rPr>
                <a:t> </a:t>
              </a:r>
              <a:r>
                <a:rPr lang="de-DE" sz="1100" b="1" dirty="0" err="1">
                  <a:solidFill>
                    <a:schemeClr val="bg1"/>
                  </a:solidFill>
                </a:rPr>
                <a:t>stretching</a:t>
              </a:r>
              <a:r>
                <a:rPr lang="de-DE" sz="1100" b="1" dirty="0">
                  <a:solidFill>
                    <a:schemeClr val="bg1"/>
                  </a:solidFill>
                </a:rPr>
                <a:t> and </a:t>
              </a:r>
              <a:r>
                <a:rPr lang="de-DE" sz="1100" b="1" dirty="0" err="1">
                  <a:solidFill>
                    <a:schemeClr val="bg1"/>
                  </a:solidFill>
                </a:rPr>
                <a:t>Gaussian</a:t>
              </a:r>
              <a:r>
                <a:rPr lang="de-DE" sz="1100" b="1" dirty="0">
                  <a:solidFill>
                    <a:schemeClr val="bg1"/>
                  </a:solidFill>
                </a:rPr>
                <a:t> </a:t>
              </a:r>
              <a:r>
                <a:rPr lang="de-DE" sz="1100" b="1" dirty="0" err="1">
                  <a:solidFill>
                    <a:schemeClr val="bg1"/>
                  </a:solidFill>
                </a:rPr>
                <a:t>filter</a:t>
              </a:r>
              <a:endParaRPr lang="de-DE" sz="11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0515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F31D45-5F22-4ABA-92E0-EA92F61E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3000" dirty="0"/>
              <a:t>NIH3T3: </a:t>
            </a:r>
            <a:r>
              <a:rPr lang="de-DE" sz="3000" dirty="0" err="1"/>
              <a:t>Effects</a:t>
            </a:r>
            <a:r>
              <a:rPr lang="de-DE" sz="3000" dirty="0"/>
              <a:t> </a:t>
            </a:r>
            <a:r>
              <a:rPr lang="de-DE" sz="3000" dirty="0" err="1"/>
              <a:t>of</a:t>
            </a:r>
            <a:r>
              <a:rPr lang="de-DE" sz="3000" dirty="0"/>
              <a:t> </a:t>
            </a:r>
            <a:r>
              <a:rPr lang="de-DE" sz="3000" dirty="0" err="1"/>
              <a:t>local</a:t>
            </a:r>
            <a:r>
              <a:rPr lang="de-DE" sz="3000" dirty="0"/>
              <a:t> adaptive Otsu </a:t>
            </a:r>
            <a:r>
              <a:rPr lang="de-DE" sz="3000" dirty="0" err="1"/>
              <a:t>thresholding</a:t>
            </a:r>
            <a:endParaRPr lang="de-DE" sz="30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6C3188B-BF90-4592-91B7-9D74B85AD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343A6F1-4CC7-830E-833C-5EC52C791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132" y="2451212"/>
            <a:ext cx="5053503" cy="385028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57572C0-54D7-19A3-691A-1520F23C8C50}"/>
              </a:ext>
            </a:extLst>
          </p:cNvPr>
          <p:cNvSpPr txBox="1"/>
          <p:nvPr/>
        </p:nvSpPr>
        <p:spPr>
          <a:xfrm>
            <a:off x="7949342" y="2081879"/>
            <a:ext cx="1559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Ground </a:t>
            </a:r>
            <a:r>
              <a:rPr lang="de-DE" dirty="0" err="1"/>
              <a:t>truth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7E2C7EB-097C-EAD1-BF51-D684D8C583A2}"/>
              </a:ext>
            </a:extLst>
          </p:cNvPr>
          <p:cNvSpPr txBox="1"/>
          <p:nvPr/>
        </p:nvSpPr>
        <p:spPr>
          <a:xfrm>
            <a:off x="2582107" y="2081879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Original </a:t>
            </a:r>
            <a:r>
              <a:rPr lang="de-DE" dirty="0" err="1"/>
              <a:t>image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7FBD363-404D-892C-4D9F-E050EE5E7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366" y="2451211"/>
            <a:ext cx="5053504" cy="385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50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F31D45-5F22-4ABA-92E0-EA92F61E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3000" dirty="0"/>
              <a:t>NIH3T3: </a:t>
            </a:r>
            <a:r>
              <a:rPr lang="de-DE" sz="3000" dirty="0" err="1"/>
              <a:t>Effects</a:t>
            </a:r>
            <a:r>
              <a:rPr lang="de-DE" sz="3000" dirty="0"/>
              <a:t> </a:t>
            </a:r>
            <a:r>
              <a:rPr lang="de-DE" sz="3000" dirty="0" err="1"/>
              <a:t>of</a:t>
            </a:r>
            <a:r>
              <a:rPr lang="de-DE" sz="3000" dirty="0"/>
              <a:t> </a:t>
            </a:r>
            <a:r>
              <a:rPr lang="de-DE" sz="3000" dirty="0" err="1"/>
              <a:t>local</a:t>
            </a:r>
            <a:r>
              <a:rPr lang="de-DE" sz="3000" dirty="0"/>
              <a:t> adaptive Otsu </a:t>
            </a:r>
            <a:r>
              <a:rPr lang="de-DE" sz="3000" dirty="0" err="1"/>
              <a:t>thresholding</a:t>
            </a:r>
            <a:endParaRPr lang="de-DE" sz="30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6C3188B-BF90-4592-91B7-9D74B85AD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343A6F1-4CC7-830E-833C-5EC52C791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675" y="2982684"/>
            <a:ext cx="3853600" cy="293607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57572C0-54D7-19A3-691A-1520F23C8C50}"/>
              </a:ext>
            </a:extLst>
          </p:cNvPr>
          <p:cNvSpPr txBox="1"/>
          <p:nvPr/>
        </p:nvSpPr>
        <p:spPr>
          <a:xfrm>
            <a:off x="9297934" y="2621170"/>
            <a:ext cx="1559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Ground </a:t>
            </a:r>
            <a:r>
              <a:rPr lang="de-DE" dirty="0" err="1"/>
              <a:t>truth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06ADE21-DC8A-0CB4-5BA9-9036A18730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72" t="3824" r="1891" b="9024"/>
          <a:stretch/>
        </p:blipFill>
        <p:spPr>
          <a:xfrm>
            <a:off x="257893" y="2990502"/>
            <a:ext cx="3773171" cy="292825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946D39A-970E-0DAD-A8F4-D5A15F5ABF7A}"/>
              </a:ext>
            </a:extLst>
          </p:cNvPr>
          <p:cNvSpPr txBox="1"/>
          <p:nvPr/>
        </p:nvSpPr>
        <p:spPr>
          <a:xfrm>
            <a:off x="878265" y="2640654"/>
            <a:ext cx="253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Segmentation (global)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DB570E6-D708-EF67-2E92-DA5231477D42}"/>
              </a:ext>
            </a:extLst>
          </p:cNvPr>
          <p:cNvSpPr txBox="1"/>
          <p:nvPr/>
        </p:nvSpPr>
        <p:spPr>
          <a:xfrm>
            <a:off x="4949234" y="2621170"/>
            <a:ext cx="2354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Segmentation (</a:t>
            </a:r>
            <a:r>
              <a:rPr lang="de-DE" dirty="0" err="1"/>
              <a:t>local</a:t>
            </a:r>
            <a:r>
              <a:rPr lang="de-DE" dirty="0"/>
              <a:t>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6C960B9-D979-B6FF-14F0-0BB571BA6E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9" t="4616" r="1965" b="2747"/>
          <a:stretch/>
        </p:blipFill>
        <p:spPr>
          <a:xfrm>
            <a:off x="4147564" y="3009986"/>
            <a:ext cx="3896871" cy="290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649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41BA88-5885-493E-BD96-CDD34FFA0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Challenges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E3C635-28E1-4188-BD6A-F69BB67E9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28002" y="2130797"/>
            <a:ext cx="2309312" cy="736282"/>
          </a:xfrm>
        </p:spPr>
        <p:txBody>
          <a:bodyPr>
            <a:normAutofit/>
          </a:bodyPr>
          <a:lstStyle/>
          <a:p>
            <a:r>
              <a:rPr lang="de-DE" sz="1600" dirty="0"/>
              <a:t>Background </a:t>
            </a:r>
            <a:r>
              <a:rPr lang="de-DE" sz="1600" dirty="0" err="1"/>
              <a:t>noise</a:t>
            </a:r>
            <a:endParaRPr lang="de-DE" sz="1600" dirty="0"/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81ED5AB2-3838-4002-A725-25EB631B05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7" t="5758" r="6984" b="11153"/>
          <a:stretch/>
        </p:blipFill>
        <p:spPr>
          <a:xfrm>
            <a:off x="1644830" y="2667000"/>
            <a:ext cx="3609931" cy="3621375"/>
          </a:xfr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D92D85E-F3F6-40EE-9ABC-1449AA98F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37241" y="2130797"/>
            <a:ext cx="4639736" cy="736282"/>
          </a:xfrm>
        </p:spPr>
        <p:txBody>
          <a:bodyPr>
            <a:normAutofit/>
          </a:bodyPr>
          <a:lstStyle/>
          <a:p>
            <a:r>
              <a:rPr lang="de-DE" sz="1600" dirty="0" err="1"/>
              <a:t>Unsegmented</a:t>
            </a:r>
            <a:r>
              <a:rPr lang="de-DE" sz="1600" dirty="0"/>
              <a:t> </a:t>
            </a:r>
            <a:r>
              <a:rPr lang="de-DE" sz="1600" dirty="0" err="1"/>
              <a:t>edges</a:t>
            </a:r>
            <a:endParaRPr lang="de-DE" sz="1600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4CE31B84-C45D-4761-B5D1-38494FBB9A7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7" t="6573" r="1864" b="11316"/>
          <a:stretch/>
        </p:blipFill>
        <p:spPr>
          <a:xfrm>
            <a:off x="5736788" y="2667000"/>
            <a:ext cx="4810382" cy="3621375"/>
          </a:xfr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0AB836D-D0AC-48CB-A291-35A39A974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308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CB8AB64B-1510-4EE8-9F9D-870322F77CB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7" t="10476" r="23128" b="12260"/>
          <a:stretch/>
        </p:blipFill>
        <p:spPr>
          <a:xfrm>
            <a:off x="1017585" y="2426316"/>
            <a:ext cx="2863795" cy="2857535"/>
          </a:xfrm>
        </p:spPr>
      </p:pic>
      <p:pic>
        <p:nvPicPr>
          <p:cNvPr id="10" name="Inhaltsplatzhalter 9" descr="Ein Bild, das Text, Monitor, Licht enthält.&#10;&#10;Automatisch generierte Beschreibung">
            <a:extLst>
              <a:ext uri="{FF2B5EF4-FFF2-40B4-BE49-F238E27FC236}">
                <a16:creationId xmlns:a16="http://schemas.microsoft.com/office/drawing/2014/main" id="{BB37FD30-D689-4DF0-A8F3-3B9CF173D1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2" t="10497" b="8919"/>
          <a:stretch/>
        </p:blipFill>
        <p:spPr>
          <a:xfrm>
            <a:off x="8136609" y="2426316"/>
            <a:ext cx="4055391" cy="2462348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720DE4-113D-4ABD-ADB3-ADD903024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560DD1CA-E27F-48BA-B4E6-6DC53A875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>
            <a:normAutofit/>
          </a:bodyPr>
          <a:lstStyle/>
          <a:p>
            <a:pPr algn="ctr"/>
            <a:r>
              <a:rPr lang="de-DE" sz="3000"/>
              <a:t>Local adaptive two-level Otsu thresholding</a:t>
            </a:r>
            <a:endParaRPr lang="de-DE" sz="3000" dirty="0"/>
          </a:p>
        </p:txBody>
      </p:sp>
      <p:pic>
        <p:nvPicPr>
          <p:cNvPr id="12" name="Grafik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D4EDC2C9-E136-446C-B0DE-C56E257E0B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0" t="10433" r="14763" b="11458"/>
          <a:stretch/>
        </p:blipFill>
        <p:spPr>
          <a:xfrm>
            <a:off x="4376924" y="3551084"/>
            <a:ext cx="3264141" cy="2519559"/>
          </a:xfrm>
          <a:prstGeom prst="rect">
            <a:avLst/>
          </a:prstGeom>
        </p:spPr>
      </p:pic>
      <p:pic>
        <p:nvPicPr>
          <p:cNvPr id="7" name="Inhaltsplatzhalter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CFB5F38F-860D-4D0D-BA36-64AD799B76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307"/>
          <a:stretch/>
        </p:blipFill>
        <p:spPr>
          <a:xfrm>
            <a:off x="378407" y="2203401"/>
            <a:ext cx="4142153" cy="222915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18FA9EBB-A989-4020-A11A-A2328FA96C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690"/>
          <a:stretch/>
        </p:blipFill>
        <p:spPr>
          <a:xfrm>
            <a:off x="4055392" y="3345974"/>
            <a:ext cx="3997008" cy="205110"/>
          </a:xfrm>
          <a:prstGeom prst="rect">
            <a:avLst/>
          </a:prstGeom>
        </p:spPr>
      </p:pic>
      <p:pic>
        <p:nvPicPr>
          <p:cNvPr id="11" name="Inhaltsplatzhalter 9" descr="Ein Bild, das Text, Monitor, Licht enthält.&#10;&#10;Automatisch generierte Beschreibung">
            <a:extLst>
              <a:ext uri="{FF2B5EF4-FFF2-40B4-BE49-F238E27FC236}">
                <a16:creationId xmlns:a16="http://schemas.microsoft.com/office/drawing/2014/main" id="{D3AC572C-F4DB-4F6E-80B1-744E6B23E0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" b="91426"/>
          <a:stretch/>
        </p:blipFill>
        <p:spPr>
          <a:xfrm>
            <a:off x="8169270" y="2109747"/>
            <a:ext cx="3604322" cy="20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9702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25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325925" y="2723356"/>
            <a:ext cx="114476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chemeClr val="bg1"/>
                </a:solidFill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3368622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19DC7F-B819-4745-AD5D-4BB4B7906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Challenges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A1824D-0387-4B9F-8D2B-FAA17A3BB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26</a:t>
            </a:fld>
            <a:endParaRPr lang="en-US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DF007B11-A545-4D19-9D14-52448C3A2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5505" y="2379219"/>
            <a:ext cx="8161020" cy="3236647"/>
          </a:xfrm>
          <a:ln>
            <a:solidFill>
              <a:schemeClr val="accent1">
                <a:lumMod val="75000"/>
              </a:schemeClr>
            </a:solidFill>
          </a:ln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  </a:t>
            </a:r>
            <a:r>
              <a:rPr lang="de-DE" sz="2500" dirty="0" err="1"/>
              <a:t>Runtime</a:t>
            </a:r>
            <a:endParaRPr lang="de-DE" sz="25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2500" dirty="0"/>
              <a:t> Optimal bin </a:t>
            </a:r>
            <a:r>
              <a:rPr lang="de-DE" sz="2500" dirty="0" err="1"/>
              <a:t>size</a:t>
            </a:r>
            <a:endParaRPr lang="de-DE" sz="25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2500" dirty="0"/>
              <a:t> Optimal </a:t>
            </a:r>
            <a:r>
              <a:rPr lang="de-DE" sz="2500" dirty="0" err="1"/>
              <a:t>filter</a:t>
            </a:r>
            <a:r>
              <a:rPr lang="de-DE" sz="2500" dirty="0"/>
              <a:t> </a:t>
            </a:r>
            <a:r>
              <a:rPr lang="de-DE" sz="2500" dirty="0" err="1"/>
              <a:t>size</a:t>
            </a:r>
            <a:r>
              <a:rPr lang="de-DE" sz="2500" dirty="0"/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2500" dirty="0"/>
              <a:t> Edge </a:t>
            </a:r>
            <a:r>
              <a:rPr lang="de-DE" sz="2500" dirty="0" err="1"/>
              <a:t>issue</a:t>
            </a:r>
            <a:endParaRPr lang="de-DE" sz="25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2500" dirty="0"/>
              <a:t> </a:t>
            </a:r>
            <a:r>
              <a:rPr lang="de-DE" sz="2500" dirty="0" err="1"/>
              <a:t>Local</a:t>
            </a:r>
            <a:r>
              <a:rPr lang="de-DE" sz="2500" dirty="0"/>
              <a:t> adaptive Otsu </a:t>
            </a:r>
            <a:r>
              <a:rPr lang="de-DE" sz="2500" dirty="0" err="1"/>
              <a:t>thresholding</a:t>
            </a:r>
            <a:r>
              <a:rPr lang="de-DE" sz="2500" dirty="0"/>
              <a:t> </a:t>
            </a:r>
            <a:r>
              <a:rPr lang="de-DE" sz="2500" dirty="0" err="1"/>
              <a:t>count</a:t>
            </a:r>
            <a:r>
              <a:rPr lang="de-DE" sz="2500" dirty="0"/>
              <a:t> vs. </a:t>
            </a:r>
            <a:r>
              <a:rPr lang="de-DE" sz="2500" dirty="0" err="1"/>
              <a:t>average</a:t>
            </a:r>
            <a:r>
              <a:rPr lang="de-DE" sz="25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97113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27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372166" y="2367171"/>
            <a:ext cx="1144766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chemeClr val="bg1"/>
                </a:solidFill>
              </a:rPr>
              <a:t>Optimal </a:t>
            </a:r>
            <a:r>
              <a:rPr lang="de-DE" sz="6600" dirty="0" err="1">
                <a:solidFill>
                  <a:schemeClr val="bg1"/>
                </a:solidFill>
              </a:rPr>
              <a:t>segmentation</a:t>
            </a:r>
            <a:r>
              <a:rPr lang="de-DE" sz="6600" dirty="0">
                <a:solidFill>
                  <a:schemeClr val="bg1"/>
                </a:solidFill>
              </a:rPr>
              <a:t> </a:t>
            </a:r>
            <a:r>
              <a:rPr lang="de-DE" sz="6600" dirty="0" err="1">
                <a:solidFill>
                  <a:schemeClr val="bg1"/>
                </a:solidFill>
              </a:rPr>
              <a:t>method</a:t>
            </a:r>
            <a:endParaRPr lang="de-DE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758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6EB0B51B-EDF1-414A-9B91-9595ACCB0E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861" y="1998885"/>
            <a:ext cx="5358268" cy="4032562"/>
          </a:xfr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D4AA3F67-8907-E85D-8EDA-AEE0B6954FAE}"/>
              </a:ext>
            </a:extLst>
          </p:cNvPr>
          <p:cNvSpPr/>
          <p:nvPr/>
        </p:nvSpPr>
        <p:spPr>
          <a:xfrm>
            <a:off x="6598280" y="5792567"/>
            <a:ext cx="4831720" cy="2345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4915492-EAFF-43B9-8381-DD0C2C9AEE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73" y="1998885"/>
            <a:ext cx="5358268" cy="4032563"/>
          </a:xfr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3B64318D-295C-3100-067A-FFC38D7879A3}"/>
              </a:ext>
            </a:extLst>
          </p:cNvPr>
          <p:cNvSpPr/>
          <p:nvPr/>
        </p:nvSpPr>
        <p:spPr>
          <a:xfrm>
            <a:off x="1346440" y="5789187"/>
            <a:ext cx="3649134" cy="2379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75BD710-457A-4295-8EE8-19C15579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8" y="981928"/>
            <a:ext cx="10058400" cy="1450757"/>
          </a:xfrm>
        </p:spPr>
        <p:txBody>
          <a:bodyPr>
            <a:normAutofit fontScale="90000"/>
          </a:bodyPr>
          <a:lstStyle/>
          <a:p>
            <a:pPr algn="ctr"/>
            <a:r>
              <a:rPr lang="de-DE" sz="3300" dirty="0"/>
              <a:t>Optimal </a:t>
            </a:r>
            <a:r>
              <a:rPr lang="de-DE" sz="3300" dirty="0" err="1"/>
              <a:t>segmentation</a:t>
            </a:r>
            <a:r>
              <a:rPr lang="de-DE" sz="3300" dirty="0"/>
              <a:t> </a:t>
            </a:r>
            <a:r>
              <a:rPr lang="de-DE" sz="3300" dirty="0" err="1"/>
              <a:t>method</a:t>
            </a:r>
            <a:r>
              <a:rPr lang="de-DE" sz="3300" dirty="0"/>
              <a:t> </a:t>
            </a:r>
            <a:r>
              <a:rPr lang="de-DE" sz="3300" dirty="0" err="1"/>
              <a:t>for</a:t>
            </a:r>
            <a:r>
              <a:rPr lang="de-DE" sz="3300" dirty="0"/>
              <a:t> N2DH-GOWT1 and N2DL-HeLa</a:t>
            </a:r>
            <a:br>
              <a:rPr lang="de-DE" sz="4800" dirty="0"/>
            </a:b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22AA3C-935D-43A0-BFD3-6C4337E1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28</a:t>
            </a:fld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F0D38A9-4E69-4A41-1A36-24B36150D018}"/>
              </a:ext>
            </a:extLst>
          </p:cNvPr>
          <p:cNvSpPr txBox="1"/>
          <p:nvPr/>
        </p:nvSpPr>
        <p:spPr>
          <a:xfrm>
            <a:off x="840029" y="5738608"/>
            <a:ext cx="23309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Global Otsu </a:t>
            </a:r>
            <a:r>
              <a:rPr lang="de-DE" sz="1000" dirty="0" err="1"/>
              <a:t>thresholding</a:t>
            </a:r>
            <a:br>
              <a:rPr lang="de-DE" sz="1000" dirty="0"/>
            </a:br>
            <a:r>
              <a:rPr lang="de-DE" sz="1000" dirty="0" err="1"/>
              <a:t>Histogram</a:t>
            </a:r>
            <a:r>
              <a:rPr lang="de-DE" sz="1000" dirty="0"/>
              <a:t> </a:t>
            </a:r>
            <a:r>
              <a:rPr lang="de-DE" sz="1000" dirty="0" err="1"/>
              <a:t>stretching</a:t>
            </a:r>
            <a:endParaRPr lang="de-DE" sz="10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AF507CE-72F5-24E5-9E62-1ED6CDED5E6E}"/>
              </a:ext>
            </a:extLst>
          </p:cNvPr>
          <p:cNvSpPr txBox="1"/>
          <p:nvPr/>
        </p:nvSpPr>
        <p:spPr>
          <a:xfrm>
            <a:off x="3072672" y="5734715"/>
            <a:ext cx="291253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 err="1"/>
              <a:t>Two</a:t>
            </a:r>
            <a:r>
              <a:rPr lang="de-DE" sz="1000" dirty="0"/>
              <a:t>-level Otsu </a:t>
            </a:r>
            <a:r>
              <a:rPr lang="de-DE" sz="1000" dirty="0" err="1"/>
              <a:t>thresholding</a:t>
            </a:r>
            <a:br>
              <a:rPr lang="de-DE" sz="1000" dirty="0"/>
            </a:br>
            <a:r>
              <a:rPr lang="de-DE" sz="1000" dirty="0"/>
              <a:t>median </a:t>
            </a:r>
            <a:r>
              <a:rPr lang="de-DE" sz="1000" dirty="0" err="1"/>
              <a:t>filter</a:t>
            </a:r>
            <a:endParaRPr lang="de-DE" sz="10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15143EB-AED1-E644-74BF-7BE0F2F5F7C7}"/>
              </a:ext>
            </a:extLst>
          </p:cNvPr>
          <p:cNvSpPr txBox="1"/>
          <p:nvPr/>
        </p:nvSpPr>
        <p:spPr>
          <a:xfrm>
            <a:off x="6494390" y="5738608"/>
            <a:ext cx="19244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Global Otsu </a:t>
            </a:r>
            <a:r>
              <a:rPr lang="de-DE" sz="1000" dirty="0" err="1"/>
              <a:t>thresholding</a:t>
            </a:r>
            <a:br>
              <a:rPr lang="de-DE" sz="1000" dirty="0"/>
            </a:br>
            <a:r>
              <a:rPr lang="de-DE" sz="1000" dirty="0" err="1"/>
              <a:t>Histogram</a:t>
            </a:r>
            <a:r>
              <a:rPr lang="de-DE" sz="1000" dirty="0"/>
              <a:t> </a:t>
            </a:r>
            <a:r>
              <a:rPr lang="de-DE" sz="1000" dirty="0" err="1"/>
              <a:t>stretching</a:t>
            </a:r>
            <a:r>
              <a:rPr lang="de-DE" sz="1000" dirty="0"/>
              <a:t> and median </a:t>
            </a:r>
            <a:r>
              <a:rPr lang="de-DE" sz="1000" dirty="0" err="1"/>
              <a:t>filter</a:t>
            </a:r>
            <a:endParaRPr lang="de-DE" sz="10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948E645-D9E3-BFE7-858D-BB450A6F248E}"/>
              </a:ext>
            </a:extLst>
          </p:cNvPr>
          <p:cNvSpPr txBox="1"/>
          <p:nvPr/>
        </p:nvSpPr>
        <p:spPr>
          <a:xfrm>
            <a:off x="8303027" y="5738608"/>
            <a:ext cx="16207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 err="1"/>
              <a:t>Two</a:t>
            </a:r>
            <a:r>
              <a:rPr lang="de-DE" sz="1000" dirty="0"/>
              <a:t>-level Otsu </a:t>
            </a:r>
            <a:r>
              <a:rPr lang="de-DE" sz="1000" dirty="0" err="1"/>
              <a:t>thresholding</a:t>
            </a:r>
            <a:br>
              <a:rPr lang="de-DE" sz="1000" dirty="0"/>
            </a:br>
            <a:r>
              <a:rPr lang="de-DE" sz="1000" dirty="0" err="1"/>
              <a:t>Histogram</a:t>
            </a:r>
            <a:r>
              <a:rPr lang="de-DE" sz="1000" dirty="0"/>
              <a:t> </a:t>
            </a:r>
            <a:r>
              <a:rPr lang="de-DE" sz="1000" dirty="0" err="1"/>
              <a:t>stretching</a:t>
            </a:r>
            <a:endParaRPr lang="de-DE" sz="10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16C6C2F-33F6-DE14-CB0B-4D0C71ABB9E2}"/>
              </a:ext>
            </a:extLst>
          </p:cNvPr>
          <p:cNvSpPr txBox="1"/>
          <p:nvPr/>
        </p:nvSpPr>
        <p:spPr>
          <a:xfrm>
            <a:off x="9931374" y="5734715"/>
            <a:ext cx="1801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 err="1"/>
              <a:t>Local</a:t>
            </a:r>
            <a:r>
              <a:rPr lang="de-DE" sz="1000" dirty="0"/>
              <a:t> adaptive Otsu </a:t>
            </a:r>
            <a:r>
              <a:rPr lang="de-DE" sz="1000" dirty="0" err="1"/>
              <a:t>thresholding</a:t>
            </a:r>
            <a:r>
              <a:rPr lang="de-DE" sz="1000" dirty="0"/>
              <a:t> </a:t>
            </a:r>
            <a:r>
              <a:rPr lang="de-DE" sz="1000" dirty="0" err="1"/>
              <a:t>average</a:t>
            </a:r>
            <a:endParaRPr lang="de-DE" sz="1000" dirty="0"/>
          </a:p>
          <a:p>
            <a:pPr algn="ctr"/>
            <a:r>
              <a:rPr lang="de-DE" sz="1000" dirty="0" err="1"/>
              <a:t>Histogram</a:t>
            </a:r>
            <a:r>
              <a:rPr lang="de-DE" sz="1000" dirty="0"/>
              <a:t> </a:t>
            </a:r>
            <a:r>
              <a:rPr lang="de-DE" sz="1000" dirty="0" err="1"/>
              <a:t>stretching</a:t>
            </a:r>
            <a:r>
              <a:rPr lang="de-DE" sz="1000" dirty="0"/>
              <a:t> and median </a:t>
            </a:r>
            <a:r>
              <a:rPr lang="de-DE" sz="1000" dirty="0" err="1"/>
              <a:t>filter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35730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CA0C75-9769-4A07-BD4E-FB69B27A6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3B528CD1-B12B-413B-9567-A27054EB9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de-DE" sz="3000" dirty="0"/>
              <a:t>Optimal </a:t>
            </a:r>
            <a:r>
              <a:rPr lang="de-DE" sz="3000" dirty="0" err="1"/>
              <a:t>segmentation</a:t>
            </a:r>
            <a:r>
              <a:rPr lang="de-DE" sz="3000" dirty="0"/>
              <a:t> </a:t>
            </a:r>
            <a:r>
              <a:rPr lang="de-DE" sz="3000" dirty="0" err="1"/>
              <a:t>method</a:t>
            </a:r>
            <a:r>
              <a:rPr lang="de-DE" sz="3000" dirty="0"/>
              <a:t> NIH3T3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87E732E-6489-4030-91DD-6EA73F767E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579" y="2035899"/>
            <a:ext cx="5358266" cy="4032562"/>
          </a:xfr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10709E54-FF71-7169-1E8F-B6289B398DC0}"/>
              </a:ext>
            </a:extLst>
          </p:cNvPr>
          <p:cNvSpPr/>
          <p:nvPr/>
        </p:nvSpPr>
        <p:spPr>
          <a:xfrm>
            <a:off x="3894775" y="5839182"/>
            <a:ext cx="5069070" cy="2379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66662AD-6C37-D671-AA22-D3E06EA07D31}"/>
              </a:ext>
            </a:extLst>
          </p:cNvPr>
          <p:cNvSpPr txBox="1"/>
          <p:nvPr/>
        </p:nvSpPr>
        <p:spPr>
          <a:xfrm>
            <a:off x="3682321" y="5795079"/>
            <a:ext cx="17232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/>
              <a:t>Global Otsu </a:t>
            </a:r>
            <a:r>
              <a:rPr lang="de-DE" sz="900" dirty="0" err="1"/>
              <a:t>thresholding</a:t>
            </a:r>
            <a:endParaRPr lang="de-DE" sz="900" dirty="0"/>
          </a:p>
          <a:p>
            <a:pPr algn="ctr"/>
            <a:r>
              <a:rPr lang="de-DE" sz="900" dirty="0" err="1"/>
              <a:t>Histogram</a:t>
            </a:r>
            <a:r>
              <a:rPr lang="de-DE" sz="900" dirty="0"/>
              <a:t> </a:t>
            </a:r>
            <a:r>
              <a:rPr lang="de-DE" sz="900" dirty="0" err="1"/>
              <a:t>stretching</a:t>
            </a:r>
            <a:r>
              <a:rPr lang="de-DE" sz="900" dirty="0"/>
              <a:t> and median </a:t>
            </a:r>
            <a:r>
              <a:rPr lang="de-DE" sz="900" dirty="0" err="1"/>
              <a:t>filter</a:t>
            </a:r>
            <a:r>
              <a:rPr lang="de-DE" sz="900" dirty="0"/>
              <a:t>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C2D3204-FC3C-D718-E5E5-1E24DB30D075}"/>
              </a:ext>
            </a:extLst>
          </p:cNvPr>
          <p:cNvSpPr txBox="1"/>
          <p:nvPr/>
        </p:nvSpPr>
        <p:spPr>
          <a:xfrm>
            <a:off x="4988041" y="5773742"/>
            <a:ext cx="14979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 err="1"/>
              <a:t>Two</a:t>
            </a:r>
            <a:r>
              <a:rPr lang="de-DE" sz="900" dirty="0"/>
              <a:t>-level Otsu </a:t>
            </a:r>
            <a:r>
              <a:rPr lang="de-DE" sz="900" dirty="0" err="1"/>
              <a:t>thresholding</a:t>
            </a:r>
            <a:r>
              <a:rPr lang="de-DE" sz="900" dirty="0"/>
              <a:t> </a:t>
            </a:r>
          </a:p>
          <a:p>
            <a:pPr algn="ctr"/>
            <a:r>
              <a:rPr lang="de-DE" sz="900" dirty="0" err="1"/>
              <a:t>No</a:t>
            </a:r>
            <a:r>
              <a:rPr lang="de-DE" sz="900" dirty="0"/>
              <a:t> </a:t>
            </a:r>
            <a:r>
              <a:rPr lang="de-DE" sz="900" dirty="0" err="1"/>
              <a:t>preprocessing</a:t>
            </a:r>
            <a:endParaRPr lang="de-DE" sz="9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AE481BC-FFD9-12A6-83CA-82FA77580E5D}"/>
              </a:ext>
            </a:extLst>
          </p:cNvPr>
          <p:cNvSpPr txBox="1"/>
          <p:nvPr/>
        </p:nvSpPr>
        <p:spPr>
          <a:xfrm>
            <a:off x="6145116" y="5763860"/>
            <a:ext cx="18034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 err="1"/>
              <a:t>Two</a:t>
            </a:r>
            <a:r>
              <a:rPr lang="de-DE" sz="900" dirty="0"/>
              <a:t>-level Otsu </a:t>
            </a:r>
          </a:p>
          <a:p>
            <a:pPr algn="ctr"/>
            <a:r>
              <a:rPr lang="de-DE" sz="900" dirty="0" err="1"/>
              <a:t>thresholding</a:t>
            </a:r>
            <a:r>
              <a:rPr lang="de-DE" sz="900" dirty="0"/>
              <a:t> </a:t>
            </a:r>
            <a:r>
              <a:rPr lang="de-DE" sz="900" dirty="0" err="1"/>
              <a:t>clip</a:t>
            </a:r>
            <a:r>
              <a:rPr lang="de-DE" sz="900" dirty="0"/>
              <a:t> </a:t>
            </a:r>
          </a:p>
          <a:p>
            <a:pPr algn="ctr"/>
            <a:r>
              <a:rPr lang="de-DE" sz="900" dirty="0" err="1"/>
              <a:t>No</a:t>
            </a:r>
            <a:r>
              <a:rPr lang="de-DE" sz="900" dirty="0"/>
              <a:t> </a:t>
            </a:r>
            <a:r>
              <a:rPr lang="de-DE" sz="900" dirty="0" err="1"/>
              <a:t>preprocessing</a:t>
            </a:r>
            <a:endParaRPr lang="de-DE" sz="9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23358D-DE8F-FCA9-0633-423D0C8C2F58}"/>
              </a:ext>
            </a:extLst>
          </p:cNvPr>
          <p:cNvSpPr txBox="1"/>
          <p:nvPr/>
        </p:nvSpPr>
        <p:spPr>
          <a:xfrm>
            <a:off x="7624118" y="5753978"/>
            <a:ext cx="1377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 err="1"/>
              <a:t>Local</a:t>
            </a:r>
            <a:r>
              <a:rPr lang="de-DE" sz="900" dirty="0"/>
              <a:t> adaptive Otsu </a:t>
            </a:r>
            <a:r>
              <a:rPr lang="de-DE" sz="900" dirty="0" err="1"/>
              <a:t>thresholding</a:t>
            </a:r>
            <a:r>
              <a:rPr lang="de-DE" sz="900" dirty="0"/>
              <a:t> </a:t>
            </a:r>
            <a:r>
              <a:rPr lang="de-DE" sz="900" dirty="0" err="1"/>
              <a:t>average</a:t>
            </a:r>
            <a:r>
              <a:rPr lang="de-DE" sz="900" dirty="0"/>
              <a:t> </a:t>
            </a:r>
            <a:r>
              <a:rPr lang="de-DE" sz="900" dirty="0" err="1"/>
              <a:t>histogram</a:t>
            </a:r>
            <a:r>
              <a:rPr lang="de-DE" sz="900" dirty="0"/>
              <a:t> </a:t>
            </a:r>
            <a:r>
              <a:rPr lang="de-DE" sz="900" dirty="0" err="1"/>
              <a:t>stretching</a:t>
            </a:r>
            <a:r>
              <a:rPr lang="de-DE" sz="900" dirty="0"/>
              <a:t> and </a:t>
            </a:r>
            <a:r>
              <a:rPr lang="de-DE" sz="900" dirty="0" err="1"/>
              <a:t>Gaussian</a:t>
            </a:r>
            <a:r>
              <a:rPr lang="de-DE" sz="900" dirty="0"/>
              <a:t> </a:t>
            </a:r>
            <a:r>
              <a:rPr lang="de-DE" sz="900" dirty="0" err="1"/>
              <a:t>filter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2672212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717C3B-599B-4FC4-A706-667678FD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</a:t>
            </a:fld>
            <a:endParaRPr lang="en-US" sz="1200" dirty="0"/>
          </a:p>
        </p:txBody>
      </p:sp>
      <p:pic>
        <p:nvPicPr>
          <p:cNvPr id="5" name="Grafik 4" descr="Kessel mit einfarbiger Füllung">
            <a:extLst>
              <a:ext uri="{FF2B5EF4-FFF2-40B4-BE49-F238E27FC236}">
                <a16:creationId xmlns:a16="http://schemas.microsoft.com/office/drawing/2014/main" id="{C696784F-C09D-EE02-35F4-2D6BDEFFD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1801" y="1138028"/>
            <a:ext cx="3896201" cy="3896201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98F1A26-972B-03E2-8051-8C9D2E48959A}"/>
              </a:ext>
            </a:extLst>
          </p:cNvPr>
          <p:cNvSpPr txBox="1"/>
          <p:nvPr/>
        </p:nvSpPr>
        <p:spPr>
          <a:xfrm>
            <a:off x="3375752" y="1235947"/>
            <a:ext cx="351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5C5E6B6-4260-D330-F483-7DCF085E7012}"/>
              </a:ext>
            </a:extLst>
          </p:cNvPr>
          <p:cNvSpPr txBox="1"/>
          <p:nvPr/>
        </p:nvSpPr>
        <p:spPr>
          <a:xfrm>
            <a:off x="6413508" y="639049"/>
            <a:ext cx="2525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Global 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84D78C1-3C00-54E0-23DF-03340293BBCE}"/>
              </a:ext>
            </a:extLst>
          </p:cNvPr>
          <p:cNvSpPr txBox="1"/>
          <p:nvPr/>
        </p:nvSpPr>
        <p:spPr>
          <a:xfrm>
            <a:off x="4756309" y="613654"/>
            <a:ext cx="2471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 </a:t>
            </a:r>
            <a:r>
              <a:rPr lang="de-DE" dirty="0" err="1"/>
              <a:t>datasets</a:t>
            </a:r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6C63DD6-186C-F981-A1EB-FBF15FAA71F2}"/>
              </a:ext>
            </a:extLst>
          </p:cNvPr>
          <p:cNvSpPr txBox="1"/>
          <p:nvPr/>
        </p:nvSpPr>
        <p:spPr>
          <a:xfrm>
            <a:off x="4181801" y="5258307"/>
            <a:ext cx="4870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Optimal </a:t>
            </a:r>
            <a:r>
              <a:rPr lang="de-DE" sz="2400" b="1" dirty="0" err="1"/>
              <a:t>segmented</a:t>
            </a:r>
            <a:r>
              <a:rPr lang="de-DE" sz="2400" b="1" dirty="0"/>
              <a:t> </a:t>
            </a:r>
            <a:r>
              <a:rPr lang="de-DE" sz="2400" b="1" dirty="0" err="1"/>
              <a:t>image</a:t>
            </a:r>
            <a:endParaRPr lang="de-DE" sz="2400" b="1" dirty="0"/>
          </a:p>
        </p:txBody>
      </p:sp>
      <p:sp>
        <p:nvSpPr>
          <p:cNvPr id="18" name="Pfeil: nach unten 17">
            <a:extLst>
              <a:ext uri="{FF2B5EF4-FFF2-40B4-BE49-F238E27FC236}">
                <a16:creationId xmlns:a16="http://schemas.microsoft.com/office/drawing/2014/main" id="{8569FD39-18C7-6581-36DE-9EC742AF345A}"/>
              </a:ext>
            </a:extLst>
          </p:cNvPr>
          <p:cNvSpPr/>
          <p:nvPr/>
        </p:nvSpPr>
        <p:spPr>
          <a:xfrm>
            <a:off x="5857758" y="4594705"/>
            <a:ext cx="544285" cy="5342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5963F2A-7581-4605-E4E8-1BE85D509459}"/>
              </a:ext>
            </a:extLst>
          </p:cNvPr>
          <p:cNvSpPr txBox="1"/>
          <p:nvPr/>
        </p:nvSpPr>
        <p:spPr>
          <a:xfrm rot="1200019">
            <a:off x="9427772" y="1865112"/>
            <a:ext cx="2713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adaptive Otsu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average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4988D3C-C88E-8FFE-1865-2BF8CC89BE5F}"/>
              </a:ext>
            </a:extLst>
          </p:cNvPr>
          <p:cNvSpPr txBox="1"/>
          <p:nvPr/>
        </p:nvSpPr>
        <p:spPr>
          <a:xfrm rot="1087060">
            <a:off x="8174390" y="627264"/>
            <a:ext cx="2581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Two</a:t>
            </a:r>
            <a:r>
              <a:rPr lang="de-DE" dirty="0"/>
              <a:t>-level 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DFA68EC-0F91-46F6-ACC2-D4541DCD6907}"/>
              </a:ext>
            </a:extLst>
          </p:cNvPr>
          <p:cNvSpPr txBox="1"/>
          <p:nvPr/>
        </p:nvSpPr>
        <p:spPr>
          <a:xfrm rot="18826689">
            <a:off x="112758" y="469551"/>
            <a:ext cx="16084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Median </a:t>
            </a:r>
            <a:r>
              <a:rPr lang="de-DE" sz="1400" dirty="0" err="1"/>
              <a:t>filter</a:t>
            </a:r>
            <a:endParaRPr lang="de-DE" sz="14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D37E839-60C4-958E-62B0-A0EFC0CF3702}"/>
              </a:ext>
            </a:extLst>
          </p:cNvPr>
          <p:cNvSpPr txBox="1"/>
          <p:nvPr/>
        </p:nvSpPr>
        <p:spPr>
          <a:xfrm rot="19320675">
            <a:off x="-125458" y="779984"/>
            <a:ext cx="39495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 err="1"/>
              <a:t>Gaussian</a:t>
            </a:r>
            <a:r>
              <a:rPr lang="de-DE" sz="1200" dirty="0"/>
              <a:t> </a:t>
            </a:r>
            <a:r>
              <a:rPr lang="de-DE" sz="1200" dirty="0" err="1"/>
              <a:t>filter</a:t>
            </a:r>
            <a:endParaRPr lang="de-DE" sz="12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E1ADC16-FC3E-31A4-2943-0E09B725CE35}"/>
              </a:ext>
            </a:extLst>
          </p:cNvPr>
          <p:cNvSpPr txBox="1"/>
          <p:nvPr/>
        </p:nvSpPr>
        <p:spPr>
          <a:xfrm rot="18413873">
            <a:off x="1056825" y="921019"/>
            <a:ext cx="23929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/>
              <a:t>Histogram</a:t>
            </a:r>
            <a:r>
              <a:rPr lang="de-DE" sz="1600" dirty="0"/>
              <a:t> </a:t>
            </a:r>
            <a:r>
              <a:rPr lang="de-DE" sz="1600" dirty="0" err="1"/>
              <a:t>stretching</a:t>
            </a:r>
            <a:endParaRPr lang="de-DE" sz="16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662BEE8-C51C-47EB-1AA0-44ECF27E8F84}"/>
              </a:ext>
            </a:extLst>
          </p:cNvPr>
          <p:cNvSpPr txBox="1"/>
          <p:nvPr/>
        </p:nvSpPr>
        <p:spPr>
          <a:xfrm rot="1349851">
            <a:off x="7372004" y="2073560"/>
            <a:ext cx="283454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500" dirty="0" err="1"/>
              <a:t>Two</a:t>
            </a:r>
            <a:r>
              <a:rPr lang="de-DE" sz="1500" dirty="0"/>
              <a:t>-level Otsu </a:t>
            </a:r>
            <a:r>
              <a:rPr lang="de-DE" sz="1500" dirty="0" err="1"/>
              <a:t>thresholding</a:t>
            </a:r>
            <a:r>
              <a:rPr lang="de-DE" sz="1500" dirty="0"/>
              <a:t> </a:t>
            </a:r>
            <a:r>
              <a:rPr lang="de-DE" sz="1500" dirty="0" err="1"/>
              <a:t>clip</a:t>
            </a:r>
            <a:endParaRPr lang="de-DE" sz="15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4CCF184-E53C-4ADA-8CAD-049782F62306}"/>
              </a:ext>
            </a:extLst>
          </p:cNvPr>
          <p:cNvSpPr txBox="1"/>
          <p:nvPr/>
        </p:nvSpPr>
        <p:spPr>
          <a:xfrm rot="20490374">
            <a:off x="3103533" y="1773436"/>
            <a:ext cx="315864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500" dirty="0" err="1"/>
              <a:t>Postprocessing</a:t>
            </a:r>
            <a:endParaRPr lang="de-DE" sz="15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C94EAEA-AEAF-481F-6E76-B4CAC2DBAAAE}"/>
              </a:ext>
            </a:extLst>
          </p:cNvPr>
          <p:cNvSpPr txBox="1"/>
          <p:nvPr/>
        </p:nvSpPr>
        <p:spPr>
          <a:xfrm rot="20569656">
            <a:off x="1019047" y="1969196"/>
            <a:ext cx="315864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500" dirty="0"/>
              <a:t>Hole </a:t>
            </a:r>
            <a:r>
              <a:rPr lang="de-DE" sz="1500" dirty="0" err="1"/>
              <a:t>filling</a:t>
            </a:r>
            <a:endParaRPr lang="de-DE" sz="15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983DFB6-A3E2-F013-D52C-147EA2A927AD}"/>
              </a:ext>
            </a:extLst>
          </p:cNvPr>
          <p:cNvSpPr txBox="1"/>
          <p:nvPr/>
        </p:nvSpPr>
        <p:spPr>
          <a:xfrm>
            <a:off x="5409287" y="4065260"/>
            <a:ext cx="1482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bg1"/>
                </a:solidFill>
              </a:rPr>
              <a:t>Dice</a:t>
            </a:r>
            <a:r>
              <a:rPr lang="de-DE" sz="2000" dirty="0">
                <a:solidFill>
                  <a:schemeClr val="bg1"/>
                </a:solidFill>
              </a:rPr>
              <a:t> Score</a:t>
            </a:r>
          </a:p>
        </p:txBody>
      </p:sp>
    </p:spTree>
    <p:extLst>
      <p:ext uri="{BB962C8B-B14F-4D97-AF65-F5344CB8AC3E}">
        <p14:creationId xmlns:p14="http://schemas.microsoft.com/office/powerpoint/2010/main" val="78133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7037E-6 L 0.31041 0.35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21" y="17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6 L 0.41354 0.2972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77" y="1486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85185E-6 L 0.30065 0.1326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26" y="662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07407E-6 L 0.15652 0.1655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26" y="826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07407E-6 L 0.14922 0.2729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61" y="1363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81481E-6 L 0.03463 0.4208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2" y="2104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48148E-6 L -0.39141 0.2067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70" y="1032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07407E-6 L -0.2763 0.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15" y="2000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22222E-6 L -0.11315 0.3590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64" y="1794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59259E-6 L -0.20755 0.1907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78" y="953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22222E-6 L 0.42005 0.40903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3" y="20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7" grpId="0"/>
      <p:bldP spid="18" grpId="0" animBg="1"/>
      <p:bldP spid="19" grpId="0"/>
      <p:bldP spid="20" grpId="0"/>
      <p:bldP spid="16" grpId="0"/>
      <p:bldP spid="21" grpId="0"/>
      <p:bldP spid="23" grpId="0"/>
      <p:bldP spid="26" grpId="0"/>
      <p:bldP spid="22" grpId="0"/>
      <p:bldP spid="2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06849" y="3678540"/>
            <a:ext cx="609861" cy="609861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8705" y="6446837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200" smtClean="0"/>
              <a:t>30</a:t>
            </a:fld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D3AB0C-6016-E8C9-7C69-EBC9E27B42C3}"/>
              </a:ext>
            </a:extLst>
          </p:cNvPr>
          <p:cNvSpPr/>
          <p:nvPr/>
        </p:nvSpPr>
        <p:spPr>
          <a:xfrm>
            <a:off x="0" y="1062399"/>
            <a:ext cx="12195014" cy="1485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1642" y="2448803"/>
            <a:ext cx="1655777" cy="10581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4F4A1-C083-5CA3-1ACC-44358E430F7A}"/>
              </a:ext>
            </a:extLst>
          </p:cNvPr>
          <p:cNvSpPr txBox="1"/>
          <p:nvPr/>
        </p:nvSpPr>
        <p:spPr>
          <a:xfrm>
            <a:off x="264314" y="1276896"/>
            <a:ext cx="34738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spc="-50" dirty="0"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N2DH-GOWT1</a:t>
            </a:r>
            <a:br>
              <a:rPr lang="en-GB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(first dataset)</a:t>
            </a:r>
            <a:br>
              <a:rPr lang="de-DE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03CBF-C09A-BA38-1414-BABD18D83D56}"/>
              </a:ext>
            </a:extLst>
          </p:cNvPr>
          <p:cNvSpPr txBox="1"/>
          <p:nvPr/>
        </p:nvSpPr>
        <p:spPr>
          <a:xfrm>
            <a:off x="358554" y="4804674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marL="285750" indent="-285750">
              <a:buClr>
                <a:srgbClr val="CA93A7"/>
              </a:buClr>
            </a:pP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D0C908-2048-5BC2-0E20-906EC58E3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246" y="2263241"/>
            <a:ext cx="1437100" cy="14351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43B09E-D7D9-CEDB-46BF-BB59BDA04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7149" y="2453352"/>
            <a:ext cx="1484605" cy="11323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789AA1-2E4D-A753-1242-769C40E9CED5}"/>
              </a:ext>
            </a:extLst>
          </p:cNvPr>
          <p:cNvSpPr txBox="1"/>
          <p:nvPr/>
        </p:nvSpPr>
        <p:spPr>
          <a:xfrm>
            <a:off x="9433967" y="1261911"/>
            <a:ext cx="159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spc="-50" dirty="0"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NIH3T3</a:t>
            </a:r>
          </a:p>
          <a:p>
            <a:pPr algn="ctr"/>
            <a:r>
              <a: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de-DE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third</a:t>
            </a:r>
            <a:r>
              <a: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FE0338-EC38-32C2-45AA-5327347A5708}"/>
              </a:ext>
            </a:extLst>
          </p:cNvPr>
          <p:cNvSpPr txBox="1"/>
          <p:nvPr/>
        </p:nvSpPr>
        <p:spPr>
          <a:xfrm>
            <a:off x="4135948" y="4409197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b="1" dirty="0" err="1"/>
              <a:t>Preprocessing</a:t>
            </a:r>
            <a:r>
              <a:rPr lang="de-DE" b="1" dirty="0"/>
              <a:t>: </a:t>
            </a:r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endParaRPr lang="de-DE" dirty="0"/>
          </a:p>
          <a:p>
            <a:r>
              <a:rPr lang="de-DE" b="1" dirty="0"/>
              <a:t>Otsu: </a:t>
            </a:r>
            <a:r>
              <a:rPr lang="de-DE" dirty="0" err="1"/>
              <a:t>two</a:t>
            </a:r>
            <a:r>
              <a:rPr lang="de-DE" dirty="0"/>
              <a:t>-level Otsu </a:t>
            </a:r>
            <a:r>
              <a:rPr lang="de-DE" dirty="0" err="1"/>
              <a:t>thresholding</a:t>
            </a:r>
            <a:r>
              <a:rPr lang="de-DE" dirty="0"/>
              <a:t> </a:t>
            </a:r>
          </a:p>
          <a:p>
            <a:r>
              <a:rPr lang="de-DE" b="1" dirty="0"/>
              <a:t>Final median </a:t>
            </a:r>
            <a:r>
              <a:rPr lang="de-DE" b="1" dirty="0" err="1"/>
              <a:t>Dice</a:t>
            </a:r>
            <a:r>
              <a:rPr lang="de-DE" b="1" dirty="0"/>
              <a:t> Score: </a:t>
            </a:r>
            <a:r>
              <a:rPr lang="de-DE" dirty="0"/>
              <a:t>0.8866</a:t>
            </a:r>
          </a:p>
          <a:p>
            <a:endParaRPr lang="de-DE" dirty="0"/>
          </a:p>
        </p:txBody>
      </p:sp>
      <p:pic>
        <p:nvPicPr>
          <p:cNvPr id="25" name="Graphic 24" descr="Rat outline">
            <a:extLst>
              <a:ext uri="{FF2B5EF4-FFF2-40B4-BE49-F238E27FC236}">
                <a16:creationId xmlns:a16="http://schemas.microsoft.com/office/drawing/2014/main" id="{F7506ED6-92C6-242C-5997-3A813F042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05495" y="3754379"/>
            <a:ext cx="576507" cy="576507"/>
          </a:xfrm>
          <a:prstGeom prst="rect">
            <a:avLst/>
          </a:prstGeom>
        </p:spPr>
      </p:pic>
      <p:pic>
        <p:nvPicPr>
          <p:cNvPr id="26" name="Graphic 25" descr="Rat outline">
            <a:extLst>
              <a:ext uri="{FF2B5EF4-FFF2-40B4-BE49-F238E27FC236}">
                <a16:creationId xmlns:a16="http://schemas.microsoft.com/office/drawing/2014/main" id="{67D4840D-32A1-7F55-796A-1921D77198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1565" y="3695913"/>
            <a:ext cx="576507" cy="57650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1FF2B6-4891-7DB6-5082-C24CC13814F1}"/>
              </a:ext>
            </a:extLst>
          </p:cNvPr>
          <p:cNvCxnSpPr>
            <a:cxnSpLocks/>
          </p:cNvCxnSpPr>
          <p:nvPr/>
        </p:nvCxnSpPr>
        <p:spPr>
          <a:xfrm>
            <a:off x="3832399" y="1062399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D05A0-7A76-8BF7-43B5-1935F28239C3}"/>
              </a:ext>
            </a:extLst>
          </p:cNvPr>
          <p:cNvCxnSpPr>
            <a:cxnSpLocks/>
          </p:cNvCxnSpPr>
          <p:nvPr/>
        </p:nvCxnSpPr>
        <p:spPr>
          <a:xfrm>
            <a:off x="8031698" y="1062398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0C2635A-ECF7-9068-6F8C-778F7A140AE9}"/>
              </a:ext>
            </a:extLst>
          </p:cNvPr>
          <p:cNvSpPr txBox="1"/>
          <p:nvPr/>
        </p:nvSpPr>
        <p:spPr>
          <a:xfrm>
            <a:off x="2149758" y="6392361"/>
            <a:ext cx="284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N: </a:t>
            </a:r>
            <a:r>
              <a:rPr lang="de-DE" sz="1200" dirty="0" err="1">
                <a:solidFill>
                  <a:schemeClr val="bg1"/>
                </a:solidFill>
              </a:rPr>
              <a:t>nuclear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F9847-DEB3-A84D-7E93-ED7915F7F84B}"/>
              </a:ext>
            </a:extLst>
          </p:cNvPr>
          <p:cNvSpPr txBox="1"/>
          <p:nvPr/>
        </p:nvSpPr>
        <p:spPr>
          <a:xfrm>
            <a:off x="6026218" y="6400799"/>
            <a:ext cx="15850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H: high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FDD9E-C987-27A0-1963-B49A23B7A87C}"/>
              </a:ext>
            </a:extLst>
          </p:cNvPr>
          <p:cNvSpPr txBox="1"/>
          <p:nvPr/>
        </p:nvSpPr>
        <p:spPr>
          <a:xfrm>
            <a:off x="8335247" y="6216004"/>
            <a:ext cx="2036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200" dirty="0">
              <a:solidFill>
                <a:schemeClr val="bg1"/>
              </a:solidFill>
            </a:endParaRPr>
          </a:p>
          <a:p>
            <a:r>
              <a:rPr lang="de-DE" sz="1200" dirty="0">
                <a:solidFill>
                  <a:schemeClr val="bg1"/>
                </a:solidFill>
              </a:rPr>
              <a:t>L: </a:t>
            </a:r>
            <a:r>
              <a:rPr lang="de-DE" sz="1200" dirty="0" err="1">
                <a:solidFill>
                  <a:schemeClr val="bg1"/>
                </a:solidFill>
              </a:rPr>
              <a:t>low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238DD-6E4A-AF46-E85E-75D3EF13E3F4}"/>
              </a:ext>
            </a:extLst>
          </p:cNvPr>
          <p:cNvSpPr txBox="1"/>
          <p:nvPr/>
        </p:nvSpPr>
        <p:spPr>
          <a:xfrm>
            <a:off x="3645701" y="6414842"/>
            <a:ext cx="222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2D: </a:t>
            </a:r>
            <a:r>
              <a:rPr lang="de-DE" sz="1200" dirty="0" err="1">
                <a:solidFill>
                  <a:schemeClr val="bg1"/>
                </a:solidFill>
              </a:rPr>
              <a:t>two</a:t>
            </a:r>
            <a:r>
              <a:rPr lang="de-DE" sz="1200" dirty="0">
                <a:solidFill>
                  <a:schemeClr val="bg1"/>
                </a:solidFill>
              </a:rPr>
              <a:t>-dimensional</a:t>
            </a:r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01119574-8124-7AB7-9CBF-70D77631C532}"/>
              </a:ext>
            </a:extLst>
          </p:cNvPr>
          <p:cNvSpPr/>
          <p:nvPr/>
        </p:nvSpPr>
        <p:spPr>
          <a:xfrm>
            <a:off x="1728085" y="2853075"/>
            <a:ext cx="320845" cy="316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390BA250-354F-E4C5-E162-562ABB8B1674}"/>
              </a:ext>
            </a:extLst>
          </p:cNvPr>
          <p:cNvSpPr/>
          <p:nvPr/>
        </p:nvSpPr>
        <p:spPr>
          <a:xfrm>
            <a:off x="5700768" y="2763809"/>
            <a:ext cx="343817" cy="316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Pfeil: nach rechts 28">
            <a:extLst>
              <a:ext uri="{FF2B5EF4-FFF2-40B4-BE49-F238E27FC236}">
                <a16:creationId xmlns:a16="http://schemas.microsoft.com/office/drawing/2014/main" id="{F1B38E29-DB5C-531A-D3E3-424C13E96E4D}"/>
              </a:ext>
            </a:extLst>
          </p:cNvPr>
          <p:cNvSpPr/>
          <p:nvPr/>
        </p:nvSpPr>
        <p:spPr>
          <a:xfrm>
            <a:off x="9922396" y="2834493"/>
            <a:ext cx="319170" cy="3069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66A7EDC-8734-865F-BB7D-06ABAA79A22D}"/>
              </a:ext>
            </a:extLst>
          </p:cNvPr>
          <p:cNvSpPr txBox="1"/>
          <p:nvPr/>
        </p:nvSpPr>
        <p:spPr>
          <a:xfrm>
            <a:off x="4501638" y="253771"/>
            <a:ext cx="4445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The </a:t>
            </a:r>
            <a:r>
              <a:rPr lang="de-DE" sz="3200" spc="-5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perfect</a:t>
            </a:r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 recipe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A94ABE3F-F9E5-3318-4E20-885EF280A5BD}"/>
              </a:ext>
            </a:extLst>
          </p:cNvPr>
          <p:cNvSpPr txBox="1"/>
          <p:nvPr/>
        </p:nvSpPr>
        <p:spPr>
          <a:xfrm>
            <a:off x="307263" y="4430894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b="1" dirty="0" err="1"/>
              <a:t>Preprocessing</a:t>
            </a:r>
            <a:r>
              <a:rPr lang="de-DE" b="1" dirty="0"/>
              <a:t>:</a:t>
            </a:r>
            <a:r>
              <a:rPr lang="de-DE" dirty="0"/>
              <a:t> </a:t>
            </a:r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</a:p>
          <a:p>
            <a:r>
              <a:rPr lang="de-DE" b="1" dirty="0" err="1"/>
              <a:t>Postprocessing</a:t>
            </a:r>
            <a:r>
              <a:rPr lang="de-DE" b="1" dirty="0"/>
              <a:t>: </a:t>
            </a:r>
            <a:r>
              <a:rPr lang="de-DE" dirty="0"/>
              <a:t>hole </a:t>
            </a:r>
            <a:r>
              <a:rPr lang="de-DE" dirty="0" err="1"/>
              <a:t>filling</a:t>
            </a:r>
            <a:r>
              <a:rPr lang="de-DE" dirty="0"/>
              <a:t> </a:t>
            </a:r>
          </a:p>
          <a:p>
            <a:r>
              <a:rPr lang="de-DE" b="1" dirty="0"/>
              <a:t>Otsu:  </a:t>
            </a:r>
            <a:r>
              <a:rPr lang="de-DE" dirty="0"/>
              <a:t>global Otsu </a:t>
            </a:r>
            <a:r>
              <a:rPr lang="de-DE" dirty="0" err="1"/>
              <a:t>thresholding</a:t>
            </a:r>
            <a:endParaRPr lang="de-DE" dirty="0"/>
          </a:p>
          <a:p>
            <a:r>
              <a:rPr lang="de-DE" b="1" dirty="0"/>
              <a:t>Final median </a:t>
            </a:r>
            <a:r>
              <a:rPr lang="de-DE" b="1" dirty="0" err="1"/>
              <a:t>Dice</a:t>
            </a:r>
            <a:r>
              <a:rPr lang="de-DE" b="1" dirty="0"/>
              <a:t> Score:  </a:t>
            </a:r>
            <a:r>
              <a:rPr lang="de-DE" dirty="0"/>
              <a:t>0.8864</a:t>
            </a:r>
          </a:p>
          <a:p>
            <a:endParaRPr lang="de-DE" dirty="0"/>
          </a:p>
        </p:txBody>
      </p:sp>
      <p:sp>
        <p:nvSpPr>
          <p:cNvPr id="32" name="TextBox 23">
            <a:extLst>
              <a:ext uri="{FF2B5EF4-FFF2-40B4-BE49-F238E27FC236}">
                <a16:creationId xmlns:a16="http://schemas.microsoft.com/office/drawing/2014/main" id="{DC8CAB5C-D5F1-2589-190A-B27BEB6E463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204491" y="4419274"/>
            <a:ext cx="3813175" cy="1731962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10000"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sz="2100" b="1" dirty="0" err="1">
                <a:solidFill>
                  <a:schemeClr val="tx1"/>
                </a:solidFill>
                <a:cs typeface="Calibri" panose="020F0502020204030204" pitchFamily="34" charset="0"/>
              </a:rPr>
              <a:t>Preprocessing</a:t>
            </a:r>
            <a:r>
              <a:rPr lang="de-DE" sz="2100" b="1" dirty="0">
                <a:solidFill>
                  <a:schemeClr val="tx1"/>
                </a:solidFill>
                <a:cs typeface="Calibri" panose="020F0502020204030204" pitchFamily="34" charset="0"/>
              </a:rPr>
              <a:t>: </a:t>
            </a:r>
            <a:r>
              <a:rPr lang="de-DE" sz="2100" dirty="0" err="1">
                <a:solidFill>
                  <a:schemeClr val="tx1"/>
                </a:solidFill>
                <a:cs typeface="Calibri" panose="020F0502020204030204" pitchFamily="34" charset="0"/>
              </a:rPr>
              <a:t>Gaussian</a:t>
            </a:r>
            <a:r>
              <a:rPr lang="de-DE" sz="2100" dirty="0">
                <a:solidFill>
                  <a:schemeClr val="tx1"/>
                </a:solidFill>
                <a:cs typeface="Calibri" panose="020F0502020204030204" pitchFamily="34" charset="0"/>
              </a:rPr>
              <a:t> </a:t>
            </a:r>
            <a:r>
              <a:rPr lang="de-DE" sz="2100" dirty="0" err="1">
                <a:solidFill>
                  <a:schemeClr val="tx1"/>
                </a:solidFill>
                <a:cs typeface="Calibri" panose="020F0502020204030204" pitchFamily="34" charset="0"/>
              </a:rPr>
              <a:t>filter</a:t>
            </a:r>
            <a:r>
              <a:rPr lang="de-DE" sz="2100" dirty="0">
                <a:solidFill>
                  <a:schemeClr val="tx1"/>
                </a:solidFill>
                <a:cs typeface="Calibri" panose="020F0502020204030204" pitchFamily="34" charset="0"/>
              </a:rPr>
              <a:t> + </a:t>
            </a:r>
            <a:r>
              <a:rPr lang="de-DE" sz="2100" dirty="0" err="1">
                <a:solidFill>
                  <a:schemeClr val="tx1"/>
                </a:solidFill>
                <a:cs typeface="Calibri" panose="020F0502020204030204" pitchFamily="34" charset="0"/>
              </a:rPr>
              <a:t>histogram</a:t>
            </a:r>
            <a:r>
              <a:rPr lang="de-DE" sz="2100" dirty="0">
                <a:solidFill>
                  <a:schemeClr val="tx1"/>
                </a:solidFill>
                <a:cs typeface="Calibri" panose="020F0502020204030204" pitchFamily="34" charset="0"/>
              </a:rPr>
              <a:t> </a:t>
            </a:r>
            <a:r>
              <a:rPr lang="de-DE" sz="2100" dirty="0" err="1">
                <a:solidFill>
                  <a:schemeClr val="tx1"/>
                </a:solidFill>
                <a:cs typeface="Calibri" panose="020F0502020204030204" pitchFamily="34" charset="0"/>
              </a:rPr>
              <a:t>stretching</a:t>
            </a:r>
            <a:endParaRPr lang="de-DE" sz="2100" dirty="0">
              <a:solidFill>
                <a:schemeClr val="tx1"/>
              </a:solidFill>
              <a:cs typeface="Calibri" panose="020F0502020204030204" pitchFamily="34" charset="0"/>
            </a:endParaRPr>
          </a:p>
          <a:p>
            <a:r>
              <a:rPr lang="de-DE" sz="2100" b="1" dirty="0">
                <a:solidFill>
                  <a:schemeClr val="tx1"/>
                </a:solidFill>
                <a:cs typeface="Calibri" panose="020F0502020204030204" pitchFamily="34" charset="0"/>
              </a:rPr>
              <a:t>Otsu: </a:t>
            </a:r>
            <a:r>
              <a:rPr lang="de-DE" sz="2100" dirty="0" err="1">
                <a:solidFill>
                  <a:schemeClr val="tx1"/>
                </a:solidFill>
                <a:cs typeface="Calibri" panose="020F0502020204030204" pitchFamily="34" charset="0"/>
              </a:rPr>
              <a:t>local</a:t>
            </a:r>
            <a:r>
              <a:rPr lang="de-DE" sz="2100" dirty="0">
                <a:solidFill>
                  <a:schemeClr val="tx1"/>
                </a:solidFill>
                <a:cs typeface="Calibri" panose="020F0502020204030204" pitchFamily="34" charset="0"/>
              </a:rPr>
              <a:t> adaptive Otsu </a:t>
            </a:r>
            <a:r>
              <a:rPr lang="de-DE" sz="2100" dirty="0" err="1">
                <a:solidFill>
                  <a:schemeClr val="tx1"/>
                </a:solidFill>
                <a:cs typeface="Calibri" panose="020F0502020204030204" pitchFamily="34" charset="0"/>
              </a:rPr>
              <a:t>thresholding</a:t>
            </a:r>
            <a:r>
              <a:rPr lang="de-DE" sz="2100" dirty="0">
                <a:solidFill>
                  <a:schemeClr val="tx1"/>
                </a:solidFill>
                <a:cs typeface="Calibri" panose="020F0502020204030204" pitchFamily="34" charset="0"/>
              </a:rPr>
              <a:t> </a:t>
            </a:r>
          </a:p>
          <a:p>
            <a:r>
              <a:rPr lang="de-DE" sz="2100" b="1" dirty="0">
                <a:solidFill>
                  <a:schemeClr val="tx1"/>
                </a:solidFill>
                <a:cs typeface="Calibri" panose="020F0502020204030204" pitchFamily="34" charset="0"/>
              </a:rPr>
              <a:t>Final median </a:t>
            </a:r>
            <a:r>
              <a:rPr lang="de-DE" sz="2100" b="1" dirty="0" err="1">
                <a:solidFill>
                  <a:schemeClr val="tx1"/>
                </a:solidFill>
                <a:cs typeface="Calibri" panose="020F0502020204030204" pitchFamily="34" charset="0"/>
              </a:rPr>
              <a:t>Dice</a:t>
            </a:r>
            <a:r>
              <a:rPr lang="de-DE" sz="2100" b="1" dirty="0">
                <a:solidFill>
                  <a:schemeClr val="tx1"/>
                </a:solidFill>
                <a:cs typeface="Calibri" panose="020F0502020204030204" pitchFamily="34" charset="0"/>
              </a:rPr>
              <a:t> Score: </a:t>
            </a:r>
            <a:r>
              <a:rPr lang="de-DE" sz="2100" dirty="0">
                <a:solidFill>
                  <a:schemeClr val="tx1"/>
                </a:solidFill>
                <a:cs typeface="Calibri" panose="020F0502020204030204" pitchFamily="34" charset="0"/>
              </a:rPr>
              <a:t>0.8293</a:t>
            </a:r>
          </a:p>
          <a:p>
            <a:endParaRPr lang="de-DE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6B32511B-13AF-4BEB-96BB-11E3225AF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4191" y="1267435"/>
            <a:ext cx="2366188" cy="593674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36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(second dataset)</a:t>
            </a:r>
            <a:b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60013412-2E68-40F3-820A-E35F8A8EA08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5" b="9984"/>
          <a:stretch/>
        </p:blipFill>
        <p:spPr>
          <a:xfrm>
            <a:off x="2193669" y="2158475"/>
            <a:ext cx="1570594" cy="1550171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03B43C11-9FAA-4E95-8A7D-5F1F15E4C51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7" b="8906"/>
          <a:stretch/>
        </p:blipFill>
        <p:spPr>
          <a:xfrm>
            <a:off x="6216710" y="2402206"/>
            <a:ext cx="1699803" cy="1138781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5975DE06-ED47-4260-B286-5FEF4C0ED70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1" b="9258"/>
          <a:stretch/>
        </p:blipFill>
        <p:spPr>
          <a:xfrm>
            <a:off x="10371251" y="2380744"/>
            <a:ext cx="1528304" cy="1204976"/>
          </a:xfrm>
          <a:prstGeom prst="rect">
            <a:avLst/>
          </a:prstGeom>
        </p:spPr>
      </p:pic>
      <p:pic>
        <p:nvPicPr>
          <p:cNvPr id="2" name="Grafik 1" descr="Kessel mit einfarbiger Füllung">
            <a:extLst>
              <a:ext uri="{FF2B5EF4-FFF2-40B4-BE49-F238E27FC236}">
                <a16:creationId xmlns:a16="http://schemas.microsoft.com/office/drawing/2014/main" id="{6382FF92-683C-C652-0E46-21A0E3A3417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60189" y="137399"/>
            <a:ext cx="753294" cy="75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8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2" grpId="0"/>
      <p:bldP spid="24" grpId="0"/>
      <p:bldP spid="4" grpId="0"/>
      <p:bldP spid="23" grpId="0"/>
      <p:bldP spid="6" grpId="0"/>
      <p:bldP spid="7" grpId="0"/>
      <p:bldP spid="27" grpId="0" animBg="1"/>
      <p:bldP spid="29" grpId="0" animBg="1"/>
      <p:bldP spid="32" grpId="0"/>
      <p:bldP spid="3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325925" y="2723356"/>
            <a:ext cx="114476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 err="1">
                <a:solidFill>
                  <a:schemeClr val="bg1"/>
                </a:solidFill>
              </a:rPr>
              <a:t>Conclusion</a:t>
            </a:r>
            <a:endParaRPr lang="de-DE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8247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0EB25B0-829D-A690-BA4E-871D1F95E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32</a:t>
            </a:fld>
            <a:endParaRPr lang="en-US" dirty="0"/>
          </a:p>
        </p:txBody>
      </p:sp>
      <p:graphicFrame>
        <p:nvGraphicFramePr>
          <p:cNvPr id="3" name="Tabelle 3">
            <a:extLst>
              <a:ext uri="{FF2B5EF4-FFF2-40B4-BE49-F238E27FC236}">
                <a16:creationId xmlns:a16="http://schemas.microsoft.com/office/drawing/2014/main" id="{07599BD5-D6E8-D41A-AC5E-D7058B749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393150"/>
              </p:ext>
            </p:extLst>
          </p:nvPr>
        </p:nvGraphicFramePr>
        <p:xfrm>
          <a:off x="511017" y="429955"/>
          <a:ext cx="10842029" cy="5331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1691">
                  <a:extLst>
                    <a:ext uri="{9D8B030D-6E8A-4147-A177-3AD203B41FA5}">
                      <a16:colId xmlns:a16="http://schemas.microsoft.com/office/drawing/2014/main" val="2825565939"/>
                    </a:ext>
                  </a:extLst>
                </a:gridCol>
                <a:gridCol w="1638678">
                  <a:extLst>
                    <a:ext uri="{9D8B030D-6E8A-4147-A177-3AD203B41FA5}">
                      <a16:colId xmlns:a16="http://schemas.microsoft.com/office/drawing/2014/main" val="1059245713"/>
                    </a:ext>
                  </a:extLst>
                </a:gridCol>
                <a:gridCol w="1810693">
                  <a:extLst>
                    <a:ext uri="{9D8B030D-6E8A-4147-A177-3AD203B41FA5}">
                      <a16:colId xmlns:a16="http://schemas.microsoft.com/office/drawing/2014/main" val="3084588086"/>
                    </a:ext>
                  </a:extLst>
                </a:gridCol>
                <a:gridCol w="1908605">
                  <a:extLst>
                    <a:ext uri="{9D8B030D-6E8A-4147-A177-3AD203B41FA5}">
                      <a16:colId xmlns:a16="http://schemas.microsoft.com/office/drawing/2014/main" val="1873834964"/>
                    </a:ext>
                  </a:extLst>
                </a:gridCol>
                <a:gridCol w="1875743">
                  <a:extLst>
                    <a:ext uri="{9D8B030D-6E8A-4147-A177-3AD203B41FA5}">
                      <a16:colId xmlns:a16="http://schemas.microsoft.com/office/drawing/2014/main" val="2052115020"/>
                    </a:ext>
                  </a:extLst>
                </a:gridCol>
                <a:gridCol w="2136619">
                  <a:extLst>
                    <a:ext uri="{9D8B030D-6E8A-4147-A177-3AD203B41FA5}">
                      <a16:colId xmlns:a16="http://schemas.microsoft.com/office/drawing/2014/main" val="2618529659"/>
                    </a:ext>
                  </a:extLst>
                </a:gridCol>
              </a:tblGrid>
              <a:tr h="827315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Global Otsu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Two</a:t>
                      </a:r>
                      <a:r>
                        <a:rPr lang="de-DE" dirty="0"/>
                        <a:t>-level Otsu </a:t>
                      </a:r>
                      <a:r>
                        <a:rPr lang="de-DE" dirty="0" err="1"/>
                        <a:t>thresholding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Two</a:t>
                      </a:r>
                      <a:r>
                        <a:rPr lang="de-DE" dirty="0"/>
                        <a:t>-level Otsu Clip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Local</a:t>
                      </a:r>
                      <a:r>
                        <a:rPr lang="de-DE" dirty="0"/>
                        <a:t> adaptive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average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5018637"/>
                  </a:ext>
                </a:extLst>
              </a:tr>
              <a:tr h="788813">
                <a:tc rowSpan="2"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N2DH-GOWT1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Preprocessing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method</a:t>
                      </a:r>
                      <a:endParaRPr lang="de-DE" sz="16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0" dirty="0" err="1">
                          <a:solidFill>
                            <a:schemeClr val="tx1"/>
                          </a:solidFill>
                        </a:rPr>
                        <a:t>Histogram</a:t>
                      </a:r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600" b="0" dirty="0" err="1">
                          <a:solidFill>
                            <a:schemeClr val="tx1"/>
                          </a:solidFill>
                        </a:rPr>
                        <a:t>stretching</a:t>
                      </a:r>
                      <a:endParaRPr lang="de-DE" sz="1600" b="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Median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filter</a:t>
                      </a:r>
                      <a:endParaRPr lang="de-DE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5415"/>
                  </a:ext>
                </a:extLst>
              </a:tr>
              <a:tr h="70961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Dice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Score</a:t>
                      </a:r>
                      <a:endParaRPr lang="de-DE" sz="16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chemeClr val="tx1"/>
                          </a:solidFill>
                        </a:rPr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433216"/>
                  </a:ext>
                </a:extLst>
              </a:tr>
              <a:tr h="636313">
                <a:tc rowSpan="2"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N2DL-HeLa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Preprocessing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method</a:t>
                      </a:r>
                      <a:endParaRPr lang="de-DE" sz="16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Histogram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stretching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and 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Histogram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stretching</a:t>
                      </a:r>
                      <a:endParaRPr lang="de-DE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Median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filter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and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histogram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stretching</a:t>
                      </a:r>
                      <a:endParaRPr lang="de-DE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553164"/>
                  </a:ext>
                </a:extLst>
              </a:tr>
              <a:tr h="63631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Dice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chemeClr val="tx1"/>
                          </a:solidFill>
                        </a:rPr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0.81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221016"/>
                  </a:ext>
                </a:extLst>
              </a:tr>
              <a:tr h="636313">
                <a:tc rowSpan="2"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NIH3T3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Preprocessing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method</a:t>
                      </a:r>
                      <a:endParaRPr lang="de-DE" sz="16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Histogram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stretching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and 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No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preprocessing</a:t>
                      </a:r>
                      <a:endParaRPr lang="de-DE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No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preprocessing</a:t>
                      </a:r>
                      <a:endParaRPr lang="de-DE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Gaussian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filter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and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histogram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stretching</a:t>
                      </a:r>
                      <a:endParaRPr lang="de-DE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219038"/>
                  </a:ext>
                </a:extLst>
              </a:tr>
              <a:tr h="63631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Dice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Score</a:t>
                      </a:r>
                      <a:endParaRPr lang="de-DE" sz="16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chemeClr val="tx1"/>
                          </a:solidFill>
                        </a:rPr>
                        <a:t>0.83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862484"/>
                  </a:ext>
                </a:extLst>
              </a:tr>
            </a:tbl>
          </a:graphicData>
        </a:graphic>
      </p:graphicFrame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B71D960-FC24-776D-CBBB-C7CCADA967D4}"/>
              </a:ext>
            </a:extLst>
          </p:cNvPr>
          <p:cNvGrpSpPr/>
          <p:nvPr/>
        </p:nvGrpSpPr>
        <p:grpSpPr>
          <a:xfrm>
            <a:off x="7740713" y="1457608"/>
            <a:ext cx="1077361" cy="977774"/>
            <a:chOff x="8338242" y="1520982"/>
            <a:chExt cx="1077361" cy="977774"/>
          </a:xfrm>
        </p:grpSpPr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E8C0F475-AA79-9949-0085-6599B1714BC0}"/>
                </a:ext>
              </a:extLst>
            </p:cNvPr>
            <p:cNvCxnSpPr>
              <a:cxnSpLocks/>
            </p:cNvCxnSpPr>
            <p:nvPr/>
          </p:nvCxnSpPr>
          <p:spPr>
            <a:xfrm>
              <a:off x="8338242" y="1520982"/>
              <a:ext cx="1077361" cy="9777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CE2127B2-038B-5ED3-FC8B-396F8AA1C5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38242" y="1531545"/>
              <a:ext cx="1003554" cy="96721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5C36DB3-1A07-4C4A-E187-52BEBC9F3F3E}"/>
              </a:ext>
            </a:extLst>
          </p:cNvPr>
          <p:cNvGrpSpPr/>
          <p:nvPr/>
        </p:nvGrpSpPr>
        <p:grpSpPr>
          <a:xfrm>
            <a:off x="7740713" y="3187083"/>
            <a:ext cx="1077361" cy="977774"/>
            <a:chOff x="8338242" y="1520982"/>
            <a:chExt cx="1077361" cy="977774"/>
          </a:xfrm>
        </p:grpSpPr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2DE34191-3957-F8B5-EAF5-2CEEA2F68BF1}"/>
                </a:ext>
              </a:extLst>
            </p:cNvPr>
            <p:cNvCxnSpPr>
              <a:cxnSpLocks/>
            </p:cNvCxnSpPr>
            <p:nvPr/>
          </p:nvCxnSpPr>
          <p:spPr>
            <a:xfrm>
              <a:off x="8338242" y="1520982"/>
              <a:ext cx="1077361" cy="9777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E12237B-BE3C-A01E-4D6F-B495EA76D5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38242" y="1531545"/>
              <a:ext cx="1003554" cy="96721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57D1C862-8761-BBEE-60FA-CFE6CDB8EFC5}"/>
              </a:ext>
            </a:extLst>
          </p:cNvPr>
          <p:cNvGrpSpPr/>
          <p:nvPr/>
        </p:nvGrpSpPr>
        <p:grpSpPr>
          <a:xfrm>
            <a:off x="9773908" y="1468171"/>
            <a:ext cx="1077361" cy="977774"/>
            <a:chOff x="8338242" y="1520982"/>
            <a:chExt cx="1077361" cy="977774"/>
          </a:xfrm>
        </p:grpSpPr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2D522409-49FB-7AC3-69DD-ED2FB56E0AF1}"/>
                </a:ext>
              </a:extLst>
            </p:cNvPr>
            <p:cNvCxnSpPr>
              <a:cxnSpLocks/>
            </p:cNvCxnSpPr>
            <p:nvPr/>
          </p:nvCxnSpPr>
          <p:spPr>
            <a:xfrm>
              <a:off x="8338242" y="1520982"/>
              <a:ext cx="1077361" cy="9777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2830033C-EC8D-2DCB-4C95-EF28F7EEF8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38242" y="1531545"/>
              <a:ext cx="1003554" cy="96721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41815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779F603-B669-4AD6-82F9-E09F7616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D25092-CFEF-410B-A976-6AE3026F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553678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Thank you for your attention!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ABFD994-C2DC-4E7D-9411-C7FF7813E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47660" y="4485132"/>
            <a:ext cx="5486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nhaltsplatzhalter 7" descr="Ein Bild, das Text, Klavier enthält.&#10;&#10;Automatisch generierte Beschreibung">
            <a:extLst>
              <a:ext uri="{FF2B5EF4-FFF2-40B4-BE49-F238E27FC236}">
                <a16:creationId xmlns:a16="http://schemas.microsoft.com/office/drawing/2014/main" id="{58B6AB08-635C-4457-B7CD-9628B27AC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3" r="4210" b="-1"/>
          <a:stretch/>
        </p:blipFill>
        <p:spPr>
          <a:xfrm>
            <a:off x="7555321" y="570479"/>
            <a:ext cx="3438261" cy="5086933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596FA172-921E-4C46-94E3-3FC0695A7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8FBC7E-AA23-49E6-8444-4D19CB72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33</a:t>
            </a:fld>
            <a:endParaRPr lang="en-US" sz="105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E35E96D-AFEF-426A-A33E-A70335A16193}"/>
              </a:ext>
            </a:extLst>
          </p:cNvPr>
          <p:cNvSpPr/>
          <p:nvPr/>
        </p:nvSpPr>
        <p:spPr>
          <a:xfrm>
            <a:off x="7555321" y="5160560"/>
            <a:ext cx="3527857" cy="55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37BE10F-D889-406B-ACFC-D103A4B1392E}"/>
              </a:ext>
            </a:extLst>
          </p:cNvPr>
          <p:cNvSpPr/>
          <p:nvPr/>
        </p:nvSpPr>
        <p:spPr>
          <a:xfrm>
            <a:off x="7465725" y="685803"/>
            <a:ext cx="315995" cy="4733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A441831E-7B3C-42D3-8CC8-3477CF012235}"/>
              </a:ext>
            </a:extLst>
          </p:cNvPr>
          <p:cNvSpPr/>
          <p:nvPr/>
        </p:nvSpPr>
        <p:spPr>
          <a:xfrm>
            <a:off x="7623722" y="270248"/>
            <a:ext cx="3527857" cy="55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23891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6A4BA3-6B62-46C9-A170-E914721C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AA9021-D5DA-3FAB-B066-965222613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?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92816A2-58BB-1356-DD75-CA5B47D97A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352" y="2251212"/>
            <a:ext cx="10364328" cy="329547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8D61DB5-90A0-73B3-35A7-2A5D4AD42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7075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19DAD3-835F-7C9E-F25B-6E7BA9C74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-level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D91EE75-933B-45CD-1822-796FC4EB1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36</a:t>
            </a:fld>
            <a:endParaRPr lang="en-US" dirty="0"/>
          </a:p>
        </p:txBody>
      </p:sp>
      <p:pic>
        <p:nvPicPr>
          <p:cNvPr id="9" name="Inhaltsplatzhalter 5">
            <a:extLst>
              <a:ext uri="{FF2B5EF4-FFF2-40B4-BE49-F238E27FC236}">
                <a16:creationId xmlns:a16="http://schemas.microsoft.com/office/drawing/2014/main" id="{D796510C-9DDA-FE10-1467-85528A786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84"/>
          <a:stretch/>
        </p:blipFill>
        <p:spPr>
          <a:xfrm>
            <a:off x="4843604" y="2269366"/>
            <a:ext cx="3179182" cy="3794077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EEB354D5-8AB4-4E6C-7295-A451CC471759}"/>
              </a:ext>
            </a:extLst>
          </p:cNvPr>
          <p:cNvSpPr txBox="1"/>
          <p:nvPr/>
        </p:nvSpPr>
        <p:spPr>
          <a:xfrm>
            <a:off x="0" y="6595450"/>
            <a:ext cx="92367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https://scikit-image.org/docs/stable/auto_examples/segmentation/plot_multiotsu.html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7C7D9A4-4F65-89E5-8F42-71E5B62BA148}"/>
              </a:ext>
            </a:extLst>
          </p:cNvPr>
          <p:cNvSpPr txBox="1"/>
          <p:nvPr/>
        </p:nvSpPr>
        <p:spPr>
          <a:xfrm>
            <a:off x="8349555" y="3859234"/>
            <a:ext cx="2869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nuclei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x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CE89157-01ED-7C49-EC21-5F08C62BF6A0}"/>
              </a:ext>
            </a:extLst>
          </p:cNvPr>
          <p:cNvSpPr txBox="1"/>
          <p:nvPr/>
        </p:nvSpPr>
        <p:spPr>
          <a:xfrm>
            <a:off x="8292972" y="2805335"/>
            <a:ext cx="3331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nuclei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brighter</a:t>
            </a:r>
            <a:r>
              <a:rPr lang="de-DE" dirty="0"/>
              <a:t>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y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A15AC1C3-448F-7939-4FDA-A9269F88C24B}"/>
              </a:ext>
            </a:extLst>
          </p:cNvPr>
          <p:cNvCxnSpPr/>
          <p:nvPr/>
        </p:nvCxnSpPr>
        <p:spPr>
          <a:xfrm flipH="1">
            <a:off x="7650178" y="3128500"/>
            <a:ext cx="561315" cy="6404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2D18C9E0-EDD3-C512-D6B5-AF6591020414}"/>
              </a:ext>
            </a:extLst>
          </p:cNvPr>
          <p:cNvCxnSpPr>
            <a:cxnSpLocks/>
          </p:cNvCxnSpPr>
          <p:nvPr/>
        </p:nvCxnSpPr>
        <p:spPr>
          <a:xfrm flipH="1">
            <a:off x="6853471" y="4064571"/>
            <a:ext cx="14395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060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>
            <a:extLst>
              <a:ext uri="{FF2B5EF4-FFF2-40B4-BE49-F238E27FC236}">
                <a16:creationId xmlns:a16="http://schemas.microsoft.com/office/drawing/2014/main" id="{E0A28916-52BC-B6EC-EB36-EA8A5D2264F8}"/>
              </a:ext>
            </a:extLst>
          </p:cNvPr>
          <p:cNvSpPr/>
          <p:nvPr/>
        </p:nvSpPr>
        <p:spPr>
          <a:xfrm>
            <a:off x="772357" y="1686757"/>
            <a:ext cx="925226" cy="4793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4FCA1E-CF72-0B6C-51B5-4243B80ED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56271"/>
          </a:xfrm>
        </p:spPr>
        <p:txBody>
          <a:bodyPr/>
          <a:lstStyle/>
          <a:p>
            <a:r>
              <a:rPr lang="de-DE" dirty="0"/>
              <a:t>Hole </a:t>
            </a:r>
            <a:r>
              <a:rPr lang="de-DE" dirty="0" err="1"/>
              <a:t>filling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8740F3-F1F9-9098-E3BD-5F9C1604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37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D7D8D69-77A3-7238-61C0-7BB501E5F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824" y="1464275"/>
            <a:ext cx="2189974" cy="221573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4DC672E-90AA-5500-751B-5804630BE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798" y="1504969"/>
            <a:ext cx="2035215" cy="196661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DB92D7A-BB6E-29B9-9799-2460289CF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013" y="1513543"/>
            <a:ext cx="2035215" cy="197605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DEC6D14-A128-5B37-5242-4A5595D90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3228" y="1464275"/>
            <a:ext cx="2122007" cy="20745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D7821A22-5D11-A682-9BE4-ED9B40085F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9867" y="4229492"/>
            <a:ext cx="1872886" cy="1872886"/>
          </a:xfrm>
          <a:prstGeom prst="rect">
            <a:avLst/>
          </a:prstGeom>
        </p:spPr>
      </p:pic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D70AF739-6755-72DD-9E50-B7C7C08560A6}"/>
              </a:ext>
            </a:extLst>
          </p:cNvPr>
          <p:cNvSpPr/>
          <p:nvPr/>
        </p:nvSpPr>
        <p:spPr>
          <a:xfrm rot="3110772">
            <a:off x="4193454" y="4051173"/>
            <a:ext cx="1491449" cy="248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C21C80C6-ACBE-B920-EB5E-C9A3775E1668}"/>
              </a:ext>
            </a:extLst>
          </p:cNvPr>
          <p:cNvSpPr/>
          <p:nvPr/>
        </p:nvSpPr>
        <p:spPr>
          <a:xfrm rot="7723484">
            <a:off x="7555032" y="4108856"/>
            <a:ext cx="1491449" cy="248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64ECB1E0-929A-F254-A1A7-A217C3332E12}"/>
              </a:ext>
            </a:extLst>
          </p:cNvPr>
          <p:cNvSpPr/>
          <p:nvPr/>
        </p:nvSpPr>
        <p:spPr>
          <a:xfrm>
            <a:off x="9925235" y="1599459"/>
            <a:ext cx="1331650" cy="56669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163A005-E588-EEE0-EF80-FA23634AD515}"/>
              </a:ext>
            </a:extLst>
          </p:cNvPr>
          <p:cNvSpPr txBox="1"/>
          <p:nvPr/>
        </p:nvSpPr>
        <p:spPr>
          <a:xfrm>
            <a:off x="28972" y="6550353"/>
            <a:ext cx="60975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https://learnopencv.com/filling-holes-in-an-image-using-opencv-python-c/</a:t>
            </a:r>
          </a:p>
        </p:txBody>
      </p:sp>
    </p:spTree>
    <p:extLst>
      <p:ext uri="{BB962C8B-B14F-4D97-AF65-F5344CB8AC3E}">
        <p14:creationId xmlns:p14="http://schemas.microsoft.com/office/powerpoint/2010/main" val="17585541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A71128-BC9E-7AB2-415C-D97CD8ED2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Correction</a:t>
            </a:r>
            <a:r>
              <a:rPr lang="de-DE" dirty="0"/>
              <a:t> </a:t>
            </a:r>
            <a:r>
              <a:rPr lang="de-DE" dirty="0" err="1"/>
              <a:t>Local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99ECA8FF-B7E9-6D81-F97F-9174F13B9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71" y="2124242"/>
            <a:ext cx="5066815" cy="376078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3D2A8E-9D45-B3D2-FCE5-14574BEE7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38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FC77651-295B-E27C-9DFA-FDF75C5F2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24242"/>
            <a:ext cx="5066817" cy="376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474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1E0B-F06D-41BF-936E-53004AA1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Solution </a:t>
            </a:r>
            <a:r>
              <a:rPr lang="de-DE" dirty="0" err="1"/>
              <a:t>Ideas</a:t>
            </a:r>
            <a:endParaRPr lang="de-DE" dirty="0"/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AF60CAA4-3F59-4B59-9557-B2DF5A5EA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053829"/>
              </p:ext>
            </p:extLst>
          </p:nvPr>
        </p:nvGraphicFramePr>
        <p:xfrm>
          <a:off x="821703" y="2042210"/>
          <a:ext cx="10548594" cy="396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4297">
                  <a:extLst>
                    <a:ext uri="{9D8B030D-6E8A-4147-A177-3AD203B41FA5}">
                      <a16:colId xmlns:a16="http://schemas.microsoft.com/office/drawing/2014/main" val="3242644073"/>
                    </a:ext>
                  </a:extLst>
                </a:gridCol>
                <a:gridCol w="5274297">
                  <a:extLst>
                    <a:ext uri="{9D8B030D-6E8A-4147-A177-3AD203B41FA5}">
                      <a16:colId xmlns:a16="http://schemas.microsoft.com/office/drawing/2014/main" val="2931142639"/>
                    </a:ext>
                  </a:extLst>
                </a:gridCol>
              </a:tblGrid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Challenge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0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Random </a:t>
                      </a:r>
                      <a:r>
                        <a:rPr lang="de-DE" dirty="0" err="1"/>
                        <a:t>noise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, 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2093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Holes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62942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Low </a:t>
                      </a:r>
                      <a:r>
                        <a:rPr lang="de-DE" dirty="0" err="1"/>
                        <a:t>contrast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27231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Reflections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Intensity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clipping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multithresholding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89796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Brightness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1575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BA9109-FEC9-4752-B56E-4C33779A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8259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2760707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F4838D-DAEA-4919-BB01-F221F231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Reflections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C03D41-2573-4687-8975-36FBC4F6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40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F31D45-5F22-4ABA-92E0-EA92F61E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3000" dirty="0"/>
              <a:t>NIH3T3: </a:t>
            </a:r>
            <a:r>
              <a:rPr lang="de-DE" sz="3000" dirty="0" err="1"/>
              <a:t>Effects</a:t>
            </a:r>
            <a:r>
              <a:rPr lang="de-DE" sz="3000" dirty="0"/>
              <a:t> </a:t>
            </a:r>
            <a:r>
              <a:rPr lang="de-DE" sz="3000" dirty="0" err="1"/>
              <a:t>of</a:t>
            </a:r>
            <a:r>
              <a:rPr lang="de-DE" sz="3000" dirty="0"/>
              <a:t> </a:t>
            </a:r>
            <a:r>
              <a:rPr lang="de-DE" sz="3000" dirty="0" err="1"/>
              <a:t>local</a:t>
            </a:r>
            <a:r>
              <a:rPr lang="de-DE" sz="3000" dirty="0"/>
              <a:t> adaptive Otsu </a:t>
            </a:r>
            <a:r>
              <a:rPr lang="de-DE" sz="3000" dirty="0" err="1"/>
              <a:t>thresholding</a:t>
            </a:r>
            <a:endParaRPr lang="de-DE" sz="30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6C3188B-BF90-4592-91B7-9D74B85AD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41</a:t>
            </a:fld>
            <a:endParaRPr lang="en-US" dirty="0"/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473F505A-A8D1-4E92-A29E-1AEBD6C2C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375" y="2136478"/>
            <a:ext cx="9113249" cy="361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597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BDCBC4-0764-92D0-5790-377CD3956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Histogramm </a:t>
            </a:r>
            <a:r>
              <a:rPr lang="de-DE" dirty="0" err="1"/>
              <a:t>stretching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463876D-98F2-D6B6-DA4B-7253A2058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42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6AD5642-A399-A9C0-F82F-CE522E77C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683" y="2350205"/>
            <a:ext cx="4096633" cy="409663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021E6C9-E46F-BEC7-42E1-4D821C95F2E2}"/>
              </a:ext>
            </a:extLst>
          </p:cNvPr>
          <p:cNvSpPr txBox="1"/>
          <p:nvPr/>
        </p:nvSpPr>
        <p:spPr>
          <a:xfrm>
            <a:off x="4078163" y="1980873"/>
            <a:ext cx="4735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Segmentation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79930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9E2B-841F-ED12-01DB-91FFD1FF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Dice score - Issues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0FA2563-90A1-8363-42A8-182C71FA6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818" y="2906485"/>
            <a:ext cx="2535010" cy="232521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121A19-2C4E-AB92-9365-E165508BC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9" y="2362001"/>
            <a:ext cx="3703320" cy="336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621BE1-7D8E-4E9A-49CA-6E042934F733}"/>
              </a:ext>
            </a:extLst>
          </p:cNvPr>
          <p:cNvGrpSpPr/>
          <p:nvPr/>
        </p:nvGrpSpPr>
        <p:grpSpPr>
          <a:xfrm>
            <a:off x="6422570" y="2364675"/>
            <a:ext cx="3703321" cy="3367673"/>
            <a:chOff x="6422572" y="2364676"/>
            <a:chExt cx="3703320" cy="3367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4776E9-0006-8A57-E20C-B9E1EE5ADB16}"/>
                </a:ext>
              </a:extLst>
            </p:cNvPr>
            <p:cNvSpPr/>
            <p:nvPr/>
          </p:nvSpPr>
          <p:spPr>
            <a:xfrm>
              <a:off x="6422572" y="2364676"/>
              <a:ext cx="3703320" cy="3367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532483F-034E-84AE-E984-FF75F708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257" y="2859976"/>
              <a:ext cx="2647950" cy="2371725"/>
            </a:xfrm>
            <a:prstGeom prst="rect">
              <a:avLst/>
            </a:prstGeom>
          </p:spPr>
        </p:pic>
      </p:grp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83A616D-CF5F-4FD0-A0C4-5E6E4661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43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29621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Evaluation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63D78D3-7058-4882-A6C3-763BF393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44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975" y="13790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685993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6" y="2453089"/>
            <a:ext cx="4819089" cy="290268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Express Oct4-GFP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Leica TGS SP5 (confocal microscope)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925B0D-BFED-475D-BB91-9FC6BDAC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45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6073" y="2821609"/>
            <a:ext cx="529045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 (fluorescent dye)</a:t>
            </a:r>
            <a:endParaRPr lang="en-GB" sz="2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Fluorescence microscope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AFCDF8-8DEC-47FE-ADDA-F73A7BAEA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46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7895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524786"/>
            <a:ext cx="4628700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Express H2B-GFP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Olympus IX81 Confocal 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47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1B209-EFA0-FC1E-C181-92084CB5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Otus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0DCAC-D35A-1398-FB49-E61643A7D1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Locate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boundaries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type </a:t>
            </a:r>
            <a:r>
              <a:rPr lang="de-DE" dirty="0" err="1"/>
              <a:t>classification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phenotype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(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shape</a:t>
            </a:r>
            <a:r>
              <a:rPr lang="de-DE" dirty="0"/>
              <a:t>,..)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/>
              <a:t> But not </a:t>
            </a:r>
            <a:r>
              <a:rPr lang="de-DE" b="1" dirty="0" err="1"/>
              <a:t>used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very</a:t>
            </a:r>
            <a:r>
              <a:rPr lang="de-DE" b="1" dirty="0"/>
              <a:t> </a:t>
            </a:r>
            <a:r>
              <a:rPr lang="de-DE" b="1" dirty="0" err="1"/>
              <a:t>complex</a:t>
            </a:r>
            <a:r>
              <a:rPr lang="de-DE" b="1" dirty="0"/>
              <a:t> </a:t>
            </a:r>
            <a:r>
              <a:rPr lang="de-DE" b="1" dirty="0" err="1"/>
              <a:t>images</a:t>
            </a:r>
            <a:r>
              <a:rPr lang="de-DE" b="1" dirty="0"/>
              <a:t> 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DEF0D-D832-05AD-920B-892A45BB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3247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AF37BD-D3CE-656C-648E-DA56CAE90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7B14B8A-1A0C-4206-614E-68B498FD2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49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EBA3D23-CC44-1FC8-65DA-155C429C1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572470"/>
            <a:ext cx="3261360" cy="105043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BB34D28-8F3D-7FC5-9BE3-9F384E765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548" y="2562742"/>
            <a:ext cx="4076700" cy="109537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8F2D6DD-F78D-4538-EEBF-AFAAAD6EA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798" y="3658117"/>
            <a:ext cx="1600200" cy="47625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6A40478-C6BF-069A-E200-0287F70C5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782" y="4628679"/>
            <a:ext cx="4295775" cy="115252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BE5CAB0-7821-2142-B175-7FA4FDE3CA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80" y="5781204"/>
            <a:ext cx="1647825" cy="485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B46ADB71-4925-FBAD-84FC-1CE731782A71}"/>
                  </a:ext>
                </a:extLst>
              </p:cNvPr>
              <p:cNvSpPr txBox="1"/>
              <p:nvPr/>
            </p:nvSpPr>
            <p:spPr>
              <a:xfrm>
                <a:off x="1097280" y="2147110"/>
                <a:ext cx="3000158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Class </a:t>
                </a:r>
                <a:r>
                  <a:rPr lang="de-DE" u="sng" dirty="0" err="1"/>
                  <a:t>probabilities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u="sng" dirty="0"/>
                  <a:t>):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B46ADB71-4925-FBAD-84FC-1CE731782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2147110"/>
                <a:ext cx="3000158" cy="381515"/>
              </a:xfrm>
              <a:prstGeom prst="rect">
                <a:avLst/>
              </a:prstGeom>
              <a:blipFill>
                <a:blip r:embed="rId7"/>
                <a:stretch>
                  <a:fillRect l="-1626" t="-6349" b="-222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76585F5-E737-A51B-5042-61FF6A71871F}"/>
                  </a:ext>
                </a:extLst>
              </p:cNvPr>
              <p:cNvSpPr txBox="1"/>
              <p:nvPr/>
            </p:nvSpPr>
            <p:spPr>
              <a:xfrm>
                <a:off x="5785798" y="2147110"/>
                <a:ext cx="5369882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Class </a:t>
                </a:r>
                <a:r>
                  <a:rPr lang="de-DE" u="sng" dirty="0" err="1"/>
                  <a:t>mean</a:t>
                </a:r>
                <a:r>
                  <a:rPr lang="de-DE" u="sng" dirty="0"/>
                  <a:t> </a:t>
                </a:r>
                <a:r>
                  <a:rPr lang="de-DE" u="sng" dirty="0" err="1"/>
                  <a:t>levels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u="sng" dirty="0"/>
                  <a:t>) and total </a:t>
                </a:r>
                <a:r>
                  <a:rPr lang="de-DE" u="sng" dirty="0" err="1"/>
                  <a:t>mean</a:t>
                </a:r>
                <a:r>
                  <a:rPr lang="de-DE" u="sng" dirty="0"/>
                  <a:t> </a:t>
                </a:r>
                <a:r>
                  <a:rPr lang="de-DE" u="sng" dirty="0" err="1"/>
                  <a:t>level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u="sng" dirty="0"/>
                  <a:t>):</a:t>
                </a: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76585F5-E737-A51B-5042-61FF6A718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798" y="2147110"/>
                <a:ext cx="5369882" cy="381515"/>
              </a:xfrm>
              <a:prstGeom prst="rect">
                <a:avLst/>
              </a:prstGeom>
              <a:blipFill>
                <a:blip r:embed="rId8"/>
                <a:stretch>
                  <a:fillRect l="-908" t="-6349" b="-222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31EF47DB-148A-34ED-B271-B3EEB69E91FD}"/>
                  </a:ext>
                </a:extLst>
              </p:cNvPr>
              <p:cNvSpPr txBox="1"/>
              <p:nvPr/>
            </p:nvSpPr>
            <p:spPr>
              <a:xfrm>
                <a:off x="1060989" y="4289857"/>
                <a:ext cx="5018011" cy="395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Class </a:t>
                </a:r>
                <a:r>
                  <a:rPr lang="de-DE" u="sng" dirty="0" err="1"/>
                  <a:t>variances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u="sng" dirty="0"/>
                  <a:t>) and total </a:t>
                </a:r>
                <a:r>
                  <a:rPr lang="de-DE" u="sng" dirty="0" err="1"/>
                  <a:t>variance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u="sng" dirty="0"/>
                  <a:t>):</a:t>
                </a: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31EF47DB-148A-34ED-B271-B3EEB69E9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989" y="4289857"/>
                <a:ext cx="5018011" cy="395749"/>
              </a:xfrm>
              <a:prstGeom prst="rect">
                <a:avLst/>
              </a:prstGeom>
              <a:blipFill>
                <a:blip r:embed="rId9"/>
                <a:stretch>
                  <a:fillRect l="-972" t="-6154" b="-2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A9D9F819-651C-C62B-CE55-5512D73FBCC5}"/>
                  </a:ext>
                </a:extLst>
              </p:cNvPr>
              <p:cNvSpPr txBox="1"/>
              <p:nvPr/>
            </p:nvSpPr>
            <p:spPr>
              <a:xfrm>
                <a:off x="7385998" y="4483499"/>
                <a:ext cx="6094070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Number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gray</a:t>
                </a:r>
                <a:r>
                  <a:rPr lang="de-DE" sz="1600" dirty="0"/>
                  <a:t> </a:t>
                </a:r>
                <a:r>
                  <a:rPr lang="de-DE" sz="1600" dirty="0" err="1"/>
                  <a:t>levels</a:t>
                </a:r>
                <a:r>
                  <a:rPr lang="de-DE" sz="1600" dirty="0"/>
                  <a:t> in </a:t>
                </a:r>
                <a:r>
                  <a:rPr lang="de-DE" sz="1600" dirty="0" err="1"/>
                  <a:t>the</a:t>
                </a:r>
                <a:r>
                  <a:rPr lang="de-DE" sz="1600" dirty="0"/>
                  <a:t> </a:t>
                </a:r>
                <a:r>
                  <a:rPr lang="de-DE" sz="1600" dirty="0" err="1"/>
                  <a:t>picture</a:t>
                </a:r>
                <a:endParaRPr lang="de-DE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Number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pixels</a:t>
                </a:r>
                <a:r>
                  <a:rPr lang="de-DE" sz="1600" dirty="0"/>
                  <a:t> at </a:t>
                </a:r>
                <a:r>
                  <a:rPr lang="de-DE" sz="1600" dirty="0" err="1"/>
                  <a:t>level</a:t>
                </a:r>
                <a:r>
                  <a:rPr lang="de-DE" sz="1600" dirty="0"/>
                  <a:t> i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Total </a:t>
                </a:r>
                <a:r>
                  <a:rPr lang="de-DE" sz="1600" dirty="0" err="1"/>
                  <a:t>number</a:t>
                </a:r>
                <a:r>
                  <a:rPr lang="de-DE" sz="1600" dirty="0"/>
                  <a:t>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pixels</a:t>
                </a:r>
                <a:endParaRPr lang="de-DE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</a:t>
                </a:r>
                <a:r>
                  <a:rPr lang="de-DE" sz="1600" dirty="0" err="1"/>
                  <a:t>Probability</a:t>
                </a:r>
                <a:r>
                  <a:rPr lang="de-DE" sz="1600" dirty="0"/>
                  <a:t>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level</a:t>
                </a:r>
                <a:r>
                  <a:rPr lang="de-DE" sz="1600" dirty="0"/>
                  <a:t> i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Threshold </a:t>
                </a:r>
                <a:r>
                  <a:rPr lang="de-DE" sz="1600" dirty="0" err="1"/>
                  <a:t>intensity</a:t>
                </a:r>
                <a:endParaRPr lang="de-DE" sz="1600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A9D9F819-651C-C62B-CE55-5512D73FB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998" y="4483499"/>
                <a:ext cx="6094070" cy="1323439"/>
              </a:xfrm>
              <a:prstGeom prst="rect">
                <a:avLst/>
              </a:prstGeom>
              <a:blipFill>
                <a:blip r:embed="rId10"/>
                <a:stretch>
                  <a:fillRect t="-1376" b="-458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B414117B-6EFD-56AF-1637-59E60CA86812}"/>
                  </a:ext>
                </a:extLst>
              </p:cNvPr>
              <p:cNvSpPr txBox="1"/>
              <p:nvPr/>
            </p:nvSpPr>
            <p:spPr>
              <a:xfrm>
                <a:off x="7328123" y="5792281"/>
                <a:ext cx="1234718" cy="24622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B414117B-6EFD-56AF-1637-59E60CA8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123" y="5792281"/>
                <a:ext cx="1234718" cy="246221"/>
              </a:xfrm>
              <a:prstGeom prst="rect">
                <a:avLst/>
              </a:prstGeom>
              <a:blipFill>
                <a:blip r:embed="rId11"/>
                <a:stretch>
                  <a:fillRect b="-34146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feld 20">
            <a:extLst>
              <a:ext uri="{FF2B5EF4-FFF2-40B4-BE49-F238E27FC236}">
                <a16:creationId xmlns:a16="http://schemas.microsoft.com/office/drawing/2014/main" id="{0CC44BC6-4DFC-15C0-3DED-EB978527CF1C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998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1350" y="107473"/>
            <a:ext cx="2366188" cy="593674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(second dataset)</a:t>
            </a:r>
            <a:b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0053" y="3866370"/>
            <a:ext cx="609861" cy="609861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8705" y="6446837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200" smtClean="0"/>
              <a:t>5</a:t>
            </a:fld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D3AB0C-6016-E8C9-7C69-EBC9E27B42C3}"/>
              </a:ext>
            </a:extLst>
          </p:cNvPr>
          <p:cNvSpPr/>
          <p:nvPr/>
        </p:nvSpPr>
        <p:spPr>
          <a:xfrm>
            <a:off x="0" y="1062399"/>
            <a:ext cx="12195014" cy="1485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3431" y="1340778"/>
            <a:ext cx="3803106" cy="24304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4F4A1-C083-5CA3-1ACC-44358E430F7A}"/>
              </a:ext>
            </a:extLst>
          </p:cNvPr>
          <p:cNvSpPr txBox="1"/>
          <p:nvPr/>
        </p:nvSpPr>
        <p:spPr>
          <a:xfrm>
            <a:off x="358554" y="155871"/>
            <a:ext cx="34738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N2DH-GOWT1</a:t>
            </a:r>
            <a:br>
              <a:rPr lang="en-GB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(first dataset)</a:t>
            </a:r>
            <a:br>
              <a:rPr lang="de-DE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03CBF-C09A-BA38-1414-BABD18D83D56}"/>
              </a:ext>
            </a:extLst>
          </p:cNvPr>
          <p:cNvSpPr txBox="1"/>
          <p:nvPr/>
        </p:nvSpPr>
        <p:spPr>
          <a:xfrm>
            <a:off x="782896" y="4504094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marL="285750" indent="-285750">
              <a:buClr>
                <a:srgbClr val="CA93A7"/>
              </a:buClr>
            </a:pPr>
            <a:r>
              <a:rPr lang="de-DE" sz="2000" dirty="0"/>
              <a:t>Noise  </a:t>
            </a:r>
          </a:p>
          <a:p>
            <a:pPr marL="285750" indent="-285750">
              <a:buClr>
                <a:srgbClr val="CA93A7"/>
              </a:buClr>
            </a:pPr>
            <a:r>
              <a:rPr lang="de-DE" sz="2000" dirty="0"/>
              <a:t>Low </a:t>
            </a:r>
            <a:r>
              <a:rPr lang="de-DE" sz="2000" dirty="0" err="1"/>
              <a:t>contrast</a:t>
            </a:r>
            <a:endParaRPr lang="de-DE" sz="2000" dirty="0"/>
          </a:p>
          <a:p>
            <a:pPr marL="285750" indent="-285750">
              <a:buClr>
                <a:srgbClr val="CA93A7"/>
              </a:buClr>
            </a:pPr>
            <a:r>
              <a:rPr lang="de-DE" sz="2000" dirty="0"/>
              <a:t>Holes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D0C908-2048-5BC2-0E20-906EC58E3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896" y="1314763"/>
            <a:ext cx="2548738" cy="254522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8FE0338-EC38-32C2-45AA-5327347A5708}"/>
              </a:ext>
            </a:extLst>
          </p:cNvPr>
          <p:cNvSpPr txBox="1"/>
          <p:nvPr/>
        </p:nvSpPr>
        <p:spPr>
          <a:xfrm>
            <a:off x="8532789" y="4541628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sz="2000" dirty="0"/>
              <a:t>  Non-uniform </a:t>
            </a:r>
            <a:r>
              <a:rPr lang="de-DE" sz="2000" dirty="0" err="1"/>
              <a:t>illumination</a:t>
            </a:r>
            <a:endParaRPr lang="de-DE" sz="2000" dirty="0"/>
          </a:p>
          <a:p>
            <a:r>
              <a:rPr lang="de-DE" sz="2000" dirty="0"/>
              <a:t>  </a:t>
            </a:r>
            <a:r>
              <a:rPr lang="de-DE" sz="2000" dirty="0" err="1"/>
              <a:t>Reflections</a:t>
            </a:r>
            <a:endParaRPr lang="de-DE" sz="2000" dirty="0"/>
          </a:p>
        </p:txBody>
      </p:sp>
      <p:pic>
        <p:nvPicPr>
          <p:cNvPr id="25" name="Graphic 24" descr="Rat outline">
            <a:extLst>
              <a:ext uri="{FF2B5EF4-FFF2-40B4-BE49-F238E27FC236}">
                <a16:creationId xmlns:a16="http://schemas.microsoft.com/office/drawing/2014/main" id="{F7506ED6-92C6-242C-5997-3A813F042A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81068" y="3866370"/>
            <a:ext cx="576507" cy="576507"/>
          </a:xfrm>
          <a:prstGeom prst="rect">
            <a:avLst/>
          </a:prstGeom>
        </p:spPr>
      </p:pic>
      <p:pic>
        <p:nvPicPr>
          <p:cNvPr id="26" name="Graphic 25" descr="Rat outline">
            <a:extLst>
              <a:ext uri="{FF2B5EF4-FFF2-40B4-BE49-F238E27FC236}">
                <a16:creationId xmlns:a16="http://schemas.microsoft.com/office/drawing/2014/main" id="{67D4840D-32A1-7F55-796A-1921D77198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84879" y="3800666"/>
            <a:ext cx="576507" cy="57650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1FF2B6-4891-7DB6-5082-C24CC13814F1}"/>
              </a:ext>
            </a:extLst>
          </p:cNvPr>
          <p:cNvCxnSpPr>
            <a:cxnSpLocks/>
          </p:cNvCxnSpPr>
          <p:nvPr/>
        </p:nvCxnSpPr>
        <p:spPr>
          <a:xfrm>
            <a:off x="3832399" y="1062399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D05A0-7A76-8BF7-43B5-1935F28239C3}"/>
              </a:ext>
            </a:extLst>
          </p:cNvPr>
          <p:cNvCxnSpPr>
            <a:cxnSpLocks/>
          </p:cNvCxnSpPr>
          <p:nvPr/>
        </p:nvCxnSpPr>
        <p:spPr>
          <a:xfrm>
            <a:off x="8031698" y="1062398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63377A1-571A-5263-4ECD-FFCDF540A8B5}"/>
              </a:ext>
            </a:extLst>
          </p:cNvPr>
          <p:cNvGrpSpPr/>
          <p:nvPr/>
        </p:nvGrpSpPr>
        <p:grpSpPr>
          <a:xfrm>
            <a:off x="2139167" y="6291393"/>
            <a:ext cx="8221493" cy="475837"/>
            <a:chOff x="2149758" y="6216004"/>
            <a:chExt cx="8221493" cy="47583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C2635A-ECF7-9068-6F8C-778F7A140AE9}"/>
                </a:ext>
              </a:extLst>
            </p:cNvPr>
            <p:cNvSpPr txBox="1"/>
            <p:nvPr/>
          </p:nvSpPr>
          <p:spPr>
            <a:xfrm>
              <a:off x="2149758" y="6392361"/>
              <a:ext cx="28401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</a:rPr>
                <a:t>N: </a:t>
              </a:r>
              <a:r>
                <a:rPr lang="de-DE" sz="1200" dirty="0" err="1">
                  <a:solidFill>
                    <a:schemeClr val="bg1"/>
                  </a:solidFill>
                </a:rPr>
                <a:t>nuclear</a:t>
              </a:r>
              <a:endParaRPr lang="de-DE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8F9847-DEB3-A84D-7E93-ED7915F7F84B}"/>
                </a:ext>
              </a:extLst>
            </p:cNvPr>
            <p:cNvSpPr txBox="1"/>
            <p:nvPr/>
          </p:nvSpPr>
          <p:spPr>
            <a:xfrm>
              <a:off x="6026218" y="6400799"/>
              <a:ext cx="158501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</a:rPr>
                <a:t>H: high </a:t>
              </a:r>
              <a:r>
                <a:rPr lang="de-DE" sz="1200" dirty="0" err="1">
                  <a:solidFill>
                    <a:schemeClr val="bg1"/>
                  </a:solidFill>
                </a:rPr>
                <a:t>resolution</a:t>
              </a:r>
              <a:endParaRPr lang="de-DE" sz="1200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8FDD9E-C987-27A0-1963-B49A23B7A87C}"/>
                </a:ext>
              </a:extLst>
            </p:cNvPr>
            <p:cNvSpPr txBox="1"/>
            <p:nvPr/>
          </p:nvSpPr>
          <p:spPr>
            <a:xfrm>
              <a:off x="8335247" y="6216004"/>
              <a:ext cx="2036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sz="1200" dirty="0">
                <a:solidFill>
                  <a:schemeClr val="bg1"/>
                </a:solidFill>
              </a:endParaRPr>
            </a:p>
            <a:p>
              <a:r>
                <a:rPr lang="de-DE" sz="1200" dirty="0">
                  <a:solidFill>
                    <a:schemeClr val="bg1"/>
                  </a:solidFill>
                </a:rPr>
                <a:t>L: </a:t>
              </a:r>
              <a:r>
                <a:rPr lang="de-DE" sz="1200" dirty="0" err="1">
                  <a:solidFill>
                    <a:schemeClr val="bg1"/>
                  </a:solidFill>
                </a:rPr>
                <a:t>low</a:t>
              </a:r>
              <a:r>
                <a:rPr lang="de-DE" sz="1200" dirty="0">
                  <a:solidFill>
                    <a:schemeClr val="bg1"/>
                  </a:solidFill>
                </a:rPr>
                <a:t> </a:t>
              </a:r>
              <a:r>
                <a:rPr lang="de-DE" sz="1200" dirty="0" err="1">
                  <a:solidFill>
                    <a:schemeClr val="bg1"/>
                  </a:solidFill>
                </a:rPr>
                <a:t>resolution</a:t>
              </a:r>
              <a:endParaRPr lang="de-DE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F238DD-6E4A-AF46-E85E-75D3EF13E3F4}"/>
                </a:ext>
              </a:extLst>
            </p:cNvPr>
            <p:cNvSpPr txBox="1"/>
            <p:nvPr/>
          </p:nvSpPr>
          <p:spPr>
            <a:xfrm>
              <a:off x="3645701" y="6414842"/>
              <a:ext cx="22287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</a:rPr>
                <a:t>2D: </a:t>
              </a:r>
              <a:r>
                <a:rPr lang="de-DE" sz="1200" dirty="0" err="1">
                  <a:solidFill>
                    <a:schemeClr val="bg1"/>
                  </a:solidFill>
                </a:rPr>
                <a:t>two</a:t>
              </a:r>
              <a:r>
                <a:rPr lang="de-DE" sz="1200" dirty="0">
                  <a:solidFill>
                    <a:schemeClr val="bg1"/>
                  </a:solidFill>
                </a:rPr>
                <a:t>-dimensional</a:t>
              </a:r>
            </a:p>
          </p:txBody>
        </p:sp>
      </p:grpSp>
      <p:pic>
        <p:nvPicPr>
          <p:cNvPr id="27" name="Picture 19">
            <a:extLst>
              <a:ext uri="{FF2B5EF4-FFF2-40B4-BE49-F238E27FC236}">
                <a16:creationId xmlns:a16="http://schemas.microsoft.com/office/drawing/2014/main" id="{D232FE53-B4BA-4530-830F-0F4EF9C4BB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1510" y="1338393"/>
            <a:ext cx="3314335" cy="2527977"/>
          </a:xfrm>
          <a:prstGeom prst="rect">
            <a:avLst/>
          </a:prstGeom>
        </p:spPr>
      </p:pic>
      <p:sp>
        <p:nvSpPr>
          <p:cNvPr id="29" name="TextBox 21">
            <a:extLst>
              <a:ext uri="{FF2B5EF4-FFF2-40B4-BE49-F238E27FC236}">
                <a16:creationId xmlns:a16="http://schemas.microsoft.com/office/drawing/2014/main" id="{C14BBCB9-71F0-413B-9549-BC379F3B3928}"/>
              </a:ext>
            </a:extLst>
          </p:cNvPr>
          <p:cNvSpPr txBox="1"/>
          <p:nvPr/>
        </p:nvSpPr>
        <p:spPr>
          <a:xfrm>
            <a:off x="9353249" y="118399"/>
            <a:ext cx="159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NIH3T3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third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1" name="TextBox 14">
            <a:extLst>
              <a:ext uri="{FF2B5EF4-FFF2-40B4-BE49-F238E27FC236}">
                <a16:creationId xmlns:a16="http://schemas.microsoft.com/office/drawing/2014/main" id="{F65B82D6-A7D1-4EBF-95EB-15AE09AD09F3}"/>
              </a:ext>
            </a:extLst>
          </p:cNvPr>
          <p:cNvSpPr txBox="1"/>
          <p:nvPr/>
        </p:nvSpPr>
        <p:spPr>
          <a:xfrm>
            <a:off x="4090887" y="4534570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marL="285750" indent="-285750">
              <a:buClr>
                <a:srgbClr val="CA93A7"/>
              </a:buClr>
            </a:pPr>
            <a:r>
              <a:rPr lang="de-DE" sz="2000" dirty="0" err="1"/>
              <a:t>Varying</a:t>
            </a:r>
            <a:r>
              <a:rPr lang="de-DE" sz="2000" dirty="0"/>
              <a:t> </a:t>
            </a:r>
            <a:r>
              <a:rPr lang="de-DE" sz="2000" dirty="0" err="1"/>
              <a:t>brightness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cell</a:t>
            </a:r>
            <a:r>
              <a:rPr lang="de-DE" sz="2000" dirty="0"/>
              <a:t> </a:t>
            </a:r>
            <a:r>
              <a:rPr lang="de-DE" sz="2000" dirty="0" err="1"/>
              <a:t>nuclei</a:t>
            </a:r>
            <a:endParaRPr lang="de-DE" sz="2000" dirty="0"/>
          </a:p>
          <a:p>
            <a:pPr marL="285750" indent="-285750">
              <a:buClr>
                <a:srgbClr val="CA93A7"/>
              </a:buClr>
            </a:pPr>
            <a:r>
              <a:rPr lang="de-DE" sz="2000" dirty="0"/>
              <a:t>Low </a:t>
            </a:r>
            <a:r>
              <a:rPr lang="de-DE" sz="2000" dirty="0" err="1"/>
              <a:t>contrast</a:t>
            </a:r>
            <a:endParaRPr lang="de-DE" sz="2000" dirty="0"/>
          </a:p>
          <a:p>
            <a:pPr marL="0" indent="0">
              <a:buClr>
                <a:srgbClr val="CA93A7"/>
              </a:buClr>
              <a:buNone/>
            </a:pP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17392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" grpId="0"/>
      <p:bldP spid="29" grpId="0"/>
      <p:bldP spid="3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A3A40F-3BA1-7F6E-682F-45D860DAC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7C6301-3532-5EDB-7E87-8DDD29F78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50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D4937F0-66AD-06A2-8389-8A106D14A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878" y="2355474"/>
            <a:ext cx="2881772" cy="189869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DD1861E-CE7C-9D9E-3EA2-ECA869E2E9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88"/>
          <a:stretch/>
        </p:blipFill>
        <p:spPr>
          <a:xfrm>
            <a:off x="8446053" y="2479652"/>
            <a:ext cx="2878453" cy="189869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3B524A2-7FBE-FD9F-F1D4-5A8119503B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35"/>
          <a:stretch/>
        </p:blipFill>
        <p:spPr>
          <a:xfrm>
            <a:off x="1013013" y="2615118"/>
            <a:ext cx="2911351" cy="1763229"/>
          </a:xfrm>
          <a:prstGeom prst="rect">
            <a:avLst/>
          </a:prstGeom>
        </p:spPr>
      </p:pic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5930E449-360B-15EC-D363-CD2B155A4D83}"/>
              </a:ext>
            </a:extLst>
          </p:cNvPr>
          <p:cNvSpPr/>
          <p:nvPr/>
        </p:nvSpPr>
        <p:spPr>
          <a:xfrm>
            <a:off x="8079164" y="3341511"/>
            <a:ext cx="733778" cy="36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0EA89660-AB27-5A13-5A15-3B894217459E}"/>
              </a:ext>
            </a:extLst>
          </p:cNvPr>
          <p:cNvSpPr/>
          <p:nvPr/>
        </p:nvSpPr>
        <p:spPr>
          <a:xfrm flipH="1">
            <a:off x="3190586" y="3341511"/>
            <a:ext cx="733778" cy="36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2FA61242-53BC-2A62-98D4-5AAA478A95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760" y="4603777"/>
            <a:ext cx="4714702" cy="1617631"/>
          </a:xfrm>
          <a:prstGeom prst="rect">
            <a:avLst/>
          </a:prstGeom>
        </p:spPr>
      </p:pic>
      <p:pic>
        <p:nvPicPr>
          <p:cNvPr id="18" name="Grafik 17" descr="Ein Bild, das Text enthält.&#10;&#10;Automatisch generierte Beschreibung">
            <a:extLst>
              <a:ext uri="{FF2B5EF4-FFF2-40B4-BE49-F238E27FC236}">
                <a16:creationId xmlns:a16="http://schemas.microsoft.com/office/drawing/2014/main" id="{E21CA2D9-DDBC-EFC5-D88D-C8190C5C7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13" y="4603777"/>
            <a:ext cx="4738515" cy="1617631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6B65BBAE-23B1-3570-C073-76B5C2D7D3A4}"/>
              </a:ext>
            </a:extLst>
          </p:cNvPr>
          <p:cNvSpPr txBox="1"/>
          <p:nvPr/>
        </p:nvSpPr>
        <p:spPr>
          <a:xfrm>
            <a:off x="1013013" y="649090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http://www.labbookpages.co.uk/software/imgProc/otsuThreshold.html</a:t>
            </a:r>
          </a:p>
        </p:txBody>
      </p:sp>
    </p:spTree>
    <p:extLst>
      <p:ext uri="{BB962C8B-B14F-4D97-AF65-F5344CB8AC3E}">
        <p14:creationId xmlns:p14="http://schemas.microsoft.com/office/powerpoint/2010/main" val="23431226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25910-A579-4B8D-83AC-DD1C8AE4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</a:t>
            </a:r>
            <a:r>
              <a:rPr lang="de-DE" dirty="0" err="1"/>
              <a:t>Discriminant</a:t>
            </a:r>
            <a:r>
              <a:rPr lang="de-DE" dirty="0"/>
              <a:t> </a:t>
            </a:r>
            <a:r>
              <a:rPr lang="de-DE" dirty="0" err="1"/>
              <a:t>Criterion</a:t>
            </a:r>
            <a:r>
              <a:rPr lang="de-DE" dirty="0"/>
              <a:t> </a:t>
            </a:r>
            <a:r>
              <a:rPr lang="de-DE" dirty="0" err="1"/>
              <a:t>Measure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BBEC2B-6C6F-4467-A3B4-9680101A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51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DF290C4-19A8-4305-B289-F74BE2284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9245601" y="2121163"/>
            <a:ext cx="1910080" cy="396907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F57FE3A-0EF3-A30E-9046-539E8894D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589" y="2121164"/>
            <a:ext cx="2940266" cy="4130715"/>
          </a:xfrm>
          <a:prstGeom prst="rect">
            <a:avLst/>
          </a:prstGeom>
        </p:spPr>
      </p:pic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DB3A869D-6065-A70E-63B6-645725C26C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3587411"/>
              </p:ext>
            </p:extLst>
          </p:nvPr>
        </p:nvGraphicFramePr>
        <p:xfrm>
          <a:off x="1097280" y="2913644"/>
          <a:ext cx="4064000" cy="2283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4AB70EA-5C98-B9AD-085E-2B4CAD24867A}"/>
                  </a:ext>
                </a:extLst>
              </p:cNvPr>
              <p:cNvSpPr txBox="1"/>
              <p:nvPr/>
            </p:nvSpPr>
            <p:spPr>
              <a:xfrm flipH="1">
                <a:off x="1097282" y="2913644"/>
                <a:ext cx="4063998" cy="2504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de-DE" sz="2400" u="sng" dirty="0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Criterion </a:t>
                </a:r>
                <a:r>
                  <a:rPr lang="de-DE" sz="2400" u="sng" dirty="0" err="1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measure</a:t>
                </a:r>
                <a:endParaRPr lang="de-DE" sz="2400" u="sng" dirty="0">
                  <a:solidFill>
                    <a:schemeClr val="bg1"/>
                  </a:solidFill>
                  <a:latin typeface="Avenir Next LT Pro (Textkörper)"/>
                  <a:ea typeface="Cambria Math" panose="02040503050406030204" pitchFamily="18" charset="0"/>
                </a:endParaRPr>
              </a:p>
              <a:p>
                <a:pPr lvl="0" algn="ctr"/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Between-class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Total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sSup>
                      <m:sSup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4AB70EA-5C98-B9AD-085E-2B4CAD248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97282" y="2913644"/>
                <a:ext cx="4063998" cy="2504212"/>
              </a:xfrm>
              <a:prstGeom prst="rect">
                <a:avLst/>
              </a:prstGeom>
              <a:blipFill>
                <a:blip r:embed="rId9"/>
                <a:stretch>
                  <a:fillRect t="-1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820449EA-9AB7-6724-20E9-46E36276662F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50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1087-591A-5CD7-2A03-2D012144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328F2-AE32-DC9F-79E2-6A3AD2725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E7BCE-60F3-37DA-8F68-81B5A169C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52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E8AC50-4AB1-935B-4EA0-DDD950718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744" y="1982048"/>
            <a:ext cx="5070512" cy="39741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0EC104-17AD-9F84-6CAD-AC4AEA3E19E2}"/>
              </a:ext>
            </a:extLst>
          </p:cNvPr>
          <p:cNvSpPr/>
          <p:nvPr/>
        </p:nvSpPr>
        <p:spPr>
          <a:xfrm>
            <a:off x="3443591" y="3015574"/>
            <a:ext cx="1322962" cy="3404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6963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1B9A46-1771-4DC0-AF0D-8865F80E0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022950-7CFF-4E6D-8369-F71784284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a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contrast</a:t>
            </a:r>
            <a:r>
              <a:rPr lang="de-DE" dirty="0"/>
              <a:t> -&gt; linear </a:t>
            </a:r>
            <a:r>
              <a:rPr lang="de-DE" dirty="0" err="1"/>
              <a:t>scaling</a:t>
            </a:r>
            <a:r>
              <a:rPr lang="de-DE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AA48F1-58B3-49E4-A8BE-420BF56E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53</a:t>
            </a:fld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678A6E5-7081-4E02-AA23-00E18B762D40}"/>
              </a:ext>
            </a:extLst>
          </p:cNvPr>
          <p:cNvSpPr/>
          <p:nvPr/>
        </p:nvSpPr>
        <p:spPr>
          <a:xfrm>
            <a:off x="3414409" y="3122579"/>
            <a:ext cx="5593404" cy="1998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198776-FF7F-4AEE-B74F-D52B4ED3647B}"/>
                  </a:ext>
                </a:extLst>
              </p:cNvPr>
              <p:cNvSpPr txBox="1"/>
              <p:nvPr/>
            </p:nvSpPr>
            <p:spPr>
              <a:xfrm>
                <a:off x="3972778" y="3604117"/>
                <a:ext cx="5679222" cy="769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000" dirty="0" err="1"/>
                  <a:t>P</a:t>
                </a:r>
                <a:r>
                  <a:rPr lang="de-DE" sz="1600" dirty="0" err="1"/>
                  <a:t>out</a:t>
                </a:r>
                <a:r>
                  <a:rPr lang="de-DE" sz="3000" dirty="0"/>
                  <a:t> = (P</a:t>
                </a:r>
                <a:r>
                  <a:rPr lang="de-DE" sz="1600" dirty="0"/>
                  <a:t>in</a:t>
                </a:r>
                <a:r>
                  <a:rPr lang="de-DE" sz="3000" dirty="0"/>
                  <a:t> – c )(</a:t>
                </a:r>
                <a14:m>
                  <m:oMath xmlns:m="http://schemas.openxmlformats.org/officeDocument/2006/math">
                    <m:r>
                      <a:rPr lang="de-DE" sz="3000" b="0" i="0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de-DE" sz="3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de-DE" sz="3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de-DE" sz="3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den>
                    </m:f>
                  </m:oMath>
                </a14:m>
                <a:r>
                  <a:rPr lang="de-DE" sz="3000" dirty="0"/>
                  <a:t> ) + a </a:t>
                </a: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198776-FF7F-4AEE-B74F-D52B4ED36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778" y="3604117"/>
                <a:ext cx="5679222" cy="769057"/>
              </a:xfrm>
              <a:prstGeom prst="rect">
                <a:avLst/>
              </a:prstGeom>
              <a:blipFill>
                <a:blip r:embed="rId2"/>
                <a:stretch>
                  <a:fillRect l="-2578"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35577218-AAE9-4B42-9BED-DA0225E6DE5B}"/>
              </a:ext>
            </a:extLst>
          </p:cNvPr>
          <p:cNvSpPr txBox="1"/>
          <p:nvPr/>
        </p:nvSpPr>
        <p:spPr>
          <a:xfrm>
            <a:off x="0" y="6565742"/>
            <a:ext cx="59293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https://homepages.inf.ed.ac.uk/rbf/HIPR2/stretch.htm</a:t>
            </a:r>
          </a:p>
        </p:txBody>
      </p:sp>
    </p:spTree>
    <p:extLst>
      <p:ext uri="{BB962C8B-B14F-4D97-AF65-F5344CB8AC3E}">
        <p14:creationId xmlns:p14="http://schemas.microsoft.com/office/powerpoint/2010/main" val="41095204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C6EFA-5EC9-47F6-26F5-38D24A571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8F3BE-EA11-2E30-ABBA-064B5C393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54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51D543E-69E3-D098-DC38-DF105F4BE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1105" y="2108200"/>
            <a:ext cx="4829190" cy="3922486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1A5A96-3B4D-FA06-A2BC-1F0ACE2CAF57}"/>
              </a:ext>
            </a:extLst>
          </p:cNvPr>
          <p:cNvSpPr txBox="1"/>
          <p:nvPr/>
        </p:nvSpPr>
        <p:spPr>
          <a:xfrm>
            <a:off x="30480" y="6534964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https://i.stack.imgur.com/9gIw6.png</a:t>
            </a:r>
          </a:p>
        </p:txBody>
      </p:sp>
    </p:spTree>
    <p:extLst>
      <p:ext uri="{BB962C8B-B14F-4D97-AF65-F5344CB8AC3E}">
        <p14:creationId xmlns:p14="http://schemas.microsoft.com/office/powerpoint/2010/main" val="34923303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D32158-2CA5-31BF-D8FC-AF35DF28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-level 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8D415D-36A0-57F7-2CE2-F607D080C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55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915A1E3-AD62-266A-C19E-A775CA491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059" y="1994446"/>
            <a:ext cx="4028528" cy="423936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3051455-66B7-E606-A4C4-DD5BF9EF0E4E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5E7190DC-B7BA-70C4-9217-EE66272530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3379696"/>
              </p:ext>
            </p:extLst>
          </p:nvPr>
        </p:nvGraphicFramePr>
        <p:xfrm>
          <a:off x="1097280" y="2862024"/>
          <a:ext cx="5845780" cy="2773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E0762E7-84BA-98C0-2722-FAA59221789D}"/>
                  </a:ext>
                </a:extLst>
              </p:cNvPr>
              <p:cNvSpPr txBox="1"/>
              <p:nvPr/>
            </p:nvSpPr>
            <p:spPr>
              <a:xfrm flipH="1">
                <a:off x="1097280" y="2850546"/>
                <a:ext cx="6070601" cy="3022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de-DE" sz="2400" u="sng" dirty="0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Two-level Otsu </a:t>
                </a:r>
                <a:r>
                  <a:rPr lang="de-DE" sz="2400" u="sng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Thresholding</a:t>
                </a:r>
                <a:endParaRPr lang="de-DE" sz="2400" u="sng" dirty="0">
                  <a:solidFill>
                    <a:schemeClr val="bg1"/>
                  </a:solidFill>
                  <a:latin typeface="Avenir Next LT Pro (Textkörper)"/>
                  <a:ea typeface="Cambria Math" panose="02040503050406030204" pitchFamily="18" charset="0"/>
                </a:endParaRPr>
              </a:p>
              <a:p>
                <a:pPr lvl="0" algn="ctr"/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b="0" i="1" baseline="300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i="1" baseline="30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20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i="1" baseline="30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de-DE" sz="20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,2,3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,2,3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Total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E0762E7-84BA-98C0-2722-FAA592217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97280" y="2850546"/>
                <a:ext cx="6070601" cy="3022046"/>
              </a:xfrm>
              <a:prstGeom prst="rect">
                <a:avLst/>
              </a:prstGeom>
              <a:blipFill>
                <a:blip r:embed="rId8"/>
                <a:stretch>
                  <a:fillRect t="-14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7098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DEBA6-4B97-B82B-7E99-DB702F82E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168AE-98A1-13E8-0252-0F6E89598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sz="2800" dirty="0" err="1"/>
              <a:t>Choose</a:t>
            </a:r>
            <a:r>
              <a:rPr lang="de-DE" sz="2800" dirty="0"/>
              <a:t> </a:t>
            </a:r>
            <a:r>
              <a:rPr lang="de-DE" sz="2800" dirty="0" err="1"/>
              <a:t>Filtermask</a:t>
            </a:r>
            <a:endParaRPr lang="de-DE" sz="28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2800" dirty="0" err="1"/>
              <a:t>Convolution</a:t>
            </a:r>
            <a:endParaRPr lang="de-DE" sz="2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400" dirty="0" err="1"/>
              <a:t>Flipping</a:t>
            </a:r>
            <a:r>
              <a:rPr lang="de-DE" sz="2400" dirty="0"/>
              <a:t> </a:t>
            </a:r>
            <a:r>
              <a:rPr lang="de-DE" sz="2400" dirty="0" err="1"/>
              <a:t>filter</a:t>
            </a:r>
            <a:endParaRPr lang="de-DE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400" dirty="0" err="1"/>
              <a:t>Multiplication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filter</a:t>
            </a:r>
            <a:r>
              <a:rPr lang="de-DE" sz="2400" dirty="0"/>
              <a:t> </a:t>
            </a:r>
            <a:r>
              <a:rPr lang="de-DE" sz="2400" dirty="0" err="1"/>
              <a:t>values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image</a:t>
            </a:r>
            <a:r>
              <a:rPr lang="de-DE" sz="2400" dirty="0"/>
              <a:t> </a:t>
            </a:r>
            <a:r>
              <a:rPr lang="de-DE" sz="2400" dirty="0" err="1"/>
              <a:t>intensity</a:t>
            </a:r>
            <a:r>
              <a:rPr lang="de-DE" sz="2400" dirty="0"/>
              <a:t> </a:t>
            </a:r>
            <a:r>
              <a:rPr lang="de-DE" sz="2400" dirty="0" err="1"/>
              <a:t>values</a:t>
            </a:r>
            <a:endParaRPr lang="de-DE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400" dirty="0"/>
              <a:t>Summation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multiplication</a:t>
            </a:r>
            <a:r>
              <a:rPr lang="de-DE" sz="2400" dirty="0"/>
              <a:t> </a:t>
            </a:r>
            <a:r>
              <a:rPr lang="de-DE" sz="2400" dirty="0" err="1"/>
              <a:t>results</a:t>
            </a:r>
            <a:endParaRPr lang="de-DE" sz="2400" dirty="0"/>
          </a:p>
          <a:p>
            <a:pPr lvl="1">
              <a:buFont typeface="Wingdings" panose="05000000000000000000" pitchFamily="2" charset="2"/>
              <a:buChar char="§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D1D45-EC8D-F9F1-4FD1-FCC95D16D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9266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DCC14-373D-DF48-07C8-087724A9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endParaRPr lang="de-DE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C0C994DD-7089-F957-2A6E-0804E17F5E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6989199"/>
              </p:ext>
            </p:extLst>
          </p:nvPr>
        </p:nvGraphicFramePr>
        <p:xfrm>
          <a:off x="250110" y="1613216"/>
          <a:ext cx="11599421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CEB3733-3120-044C-E1DE-69238E7FFF93}"/>
              </a:ext>
            </a:extLst>
          </p:cNvPr>
          <p:cNvGrpSpPr/>
          <p:nvPr/>
        </p:nvGrpSpPr>
        <p:grpSpPr>
          <a:xfrm rot="21344988">
            <a:off x="10085883" y="4289741"/>
            <a:ext cx="374460" cy="256713"/>
            <a:chOff x="9364980" y="3969215"/>
            <a:chExt cx="374460" cy="256713"/>
          </a:xfrm>
        </p:grpSpPr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3F52D3C3-CDFD-083F-9BF7-B75183A7CAA9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8D00F3CA-D304-A4E3-2956-258B98063B65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fik 13" descr="Balkendiagramm Silhouette">
            <a:extLst>
              <a:ext uri="{FF2B5EF4-FFF2-40B4-BE49-F238E27FC236}">
                <a16:creationId xmlns:a16="http://schemas.microsoft.com/office/drawing/2014/main" id="{AEDC9557-9D6B-5E7C-ADBF-91AE05E0C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76854" y="4166382"/>
            <a:ext cx="481667" cy="481667"/>
          </a:xfrm>
          <a:prstGeom prst="rect">
            <a:avLst/>
          </a:prstGeom>
        </p:spPr>
      </p:pic>
      <p:pic>
        <p:nvPicPr>
          <p:cNvPr id="15" name="Grafik 14" descr="Zahnräder Silhouette">
            <a:extLst>
              <a:ext uri="{FF2B5EF4-FFF2-40B4-BE49-F238E27FC236}">
                <a16:creationId xmlns:a16="http://schemas.microsoft.com/office/drawing/2014/main" id="{CBF1F9D6-034B-5B5C-6C71-45474EE5A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11111" y="4153652"/>
            <a:ext cx="540129" cy="540129"/>
          </a:xfrm>
          <a:prstGeom prst="rect">
            <a:avLst/>
          </a:prstGeom>
        </p:spPr>
      </p:pic>
      <p:pic>
        <p:nvPicPr>
          <p:cNvPr id="16" name="Inhaltsplatzhalter 10" descr="Bilder Silhouette">
            <a:extLst>
              <a:ext uri="{FF2B5EF4-FFF2-40B4-BE49-F238E27FC236}">
                <a16:creationId xmlns:a16="http://schemas.microsoft.com/office/drawing/2014/main" id="{36CF1001-9E33-3EB1-A4E7-696022BBB4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7122" y="4182265"/>
            <a:ext cx="420063" cy="42006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546B12-5711-4885-B86D-FE068024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57</a:t>
            </a:fld>
            <a:endParaRPr lang="en-US" sz="1200" dirty="0"/>
          </a:p>
        </p:txBody>
      </p:sp>
      <p:pic>
        <p:nvPicPr>
          <p:cNvPr id="3" name="Grafik 2" descr="Balkendiagramm Silhouette">
            <a:extLst>
              <a:ext uri="{FF2B5EF4-FFF2-40B4-BE49-F238E27FC236}">
                <a16:creationId xmlns:a16="http://schemas.microsoft.com/office/drawing/2014/main" id="{F1E75F09-3601-A92D-F66C-A10F5EB796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43086" y="4153652"/>
            <a:ext cx="481667" cy="481667"/>
          </a:xfrm>
          <a:prstGeom prst="rect">
            <a:avLst/>
          </a:prstGeom>
        </p:spPr>
      </p:pic>
      <p:pic>
        <p:nvPicPr>
          <p:cNvPr id="4" name="Grafik 3" descr="Balkendiagramm Silhouette">
            <a:extLst>
              <a:ext uri="{FF2B5EF4-FFF2-40B4-BE49-F238E27FC236}">
                <a16:creationId xmlns:a16="http://schemas.microsoft.com/office/drawing/2014/main" id="{3DC00C4C-201B-8F58-A7C9-7373D5AE70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30427" y="4166381"/>
            <a:ext cx="481667" cy="481667"/>
          </a:xfrm>
          <a:prstGeom prst="rect">
            <a:avLst/>
          </a:prstGeom>
        </p:spPr>
      </p:pic>
      <p:pic>
        <p:nvPicPr>
          <p:cNvPr id="6" name="Grafik 5" descr="Zahnräder Silhouette">
            <a:extLst>
              <a:ext uri="{FF2B5EF4-FFF2-40B4-BE49-F238E27FC236}">
                <a16:creationId xmlns:a16="http://schemas.microsoft.com/office/drawing/2014/main" id="{8DCE02EC-930C-9673-0A85-586166C330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42229" y="4148035"/>
            <a:ext cx="540129" cy="54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99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8224029-C841-6975-8742-3954A3578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847C796A-05F2-CD94-F4DD-2FC68980A2B9}"/>
              </a:ext>
            </a:extLst>
          </p:cNvPr>
          <p:cNvSpPr/>
          <p:nvPr/>
        </p:nvSpPr>
        <p:spPr>
          <a:xfrm>
            <a:off x="0" y="0"/>
            <a:ext cx="12192000" cy="1004935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2F42379-B996-8FE6-5FB5-662918256013}"/>
              </a:ext>
            </a:extLst>
          </p:cNvPr>
          <p:cNvSpPr txBox="1"/>
          <p:nvPr/>
        </p:nvSpPr>
        <p:spPr>
          <a:xfrm>
            <a:off x="4849468" y="276295"/>
            <a:ext cx="5332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</a:t>
            </a:r>
            <a:r>
              <a:rPr lang="de-DE" sz="3200" spc="-5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Expectations</a:t>
            </a:r>
            <a:endParaRPr lang="de-DE" sz="3200" spc="-5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Times New Roman" panose="02020603050405020304" pitchFamily="18" charset="0"/>
            </a:endParaRP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30E095DA-4DB3-D411-6642-F5C01ADA6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392026"/>
              </p:ext>
            </p:extLst>
          </p:nvPr>
        </p:nvGraphicFramePr>
        <p:xfrm>
          <a:off x="1638912" y="1421868"/>
          <a:ext cx="9246027" cy="4014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0650">
                  <a:extLst>
                    <a:ext uri="{9D8B030D-6E8A-4147-A177-3AD203B41FA5}">
                      <a16:colId xmlns:a16="http://schemas.microsoft.com/office/drawing/2014/main" val="3653601320"/>
                    </a:ext>
                  </a:extLst>
                </a:gridCol>
                <a:gridCol w="2242228">
                  <a:extLst>
                    <a:ext uri="{9D8B030D-6E8A-4147-A177-3AD203B41FA5}">
                      <a16:colId xmlns:a16="http://schemas.microsoft.com/office/drawing/2014/main" val="1724910691"/>
                    </a:ext>
                  </a:extLst>
                </a:gridCol>
                <a:gridCol w="2372008">
                  <a:extLst>
                    <a:ext uri="{9D8B030D-6E8A-4147-A177-3AD203B41FA5}">
                      <a16:colId xmlns:a16="http://schemas.microsoft.com/office/drawing/2014/main" val="3658465618"/>
                    </a:ext>
                  </a:extLst>
                </a:gridCol>
                <a:gridCol w="2791141">
                  <a:extLst>
                    <a:ext uri="{9D8B030D-6E8A-4147-A177-3AD203B41FA5}">
                      <a16:colId xmlns:a16="http://schemas.microsoft.com/office/drawing/2014/main" val="3522581052"/>
                    </a:ext>
                  </a:extLst>
                </a:gridCol>
              </a:tblGrid>
              <a:tr h="813863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Challenge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dirty="0" err="1"/>
                        <a:t>Preprocessing</a:t>
                      </a:r>
                      <a:r>
                        <a:rPr lang="de-DE" sz="1800" dirty="0"/>
                        <a:t> </a:t>
                      </a:r>
                    </a:p>
                    <a:p>
                      <a:pPr algn="ctr"/>
                      <a:r>
                        <a:rPr lang="de-DE" sz="1800" dirty="0" err="1"/>
                        <a:t>method</a:t>
                      </a:r>
                      <a:endParaRPr lang="de-DE" sz="18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Otsu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variation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481225"/>
                  </a:ext>
                </a:extLst>
              </a:tr>
              <a:tr h="1046396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N2DH-GOWT1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rgbClr val="CA93A7"/>
                        </a:buClr>
                      </a:pP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Noise  </a:t>
                      </a:r>
                    </a:p>
                    <a:p>
                      <a:pPr marL="285750" indent="-285750">
                        <a:buClr>
                          <a:srgbClr val="CA93A7"/>
                        </a:buClr>
                      </a:pP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Low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contrast</a:t>
                      </a:r>
                      <a:endParaRPr lang="de-DE" sz="16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Clr>
                          <a:srgbClr val="CA93A7"/>
                        </a:buClr>
                      </a:pP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Holes</a:t>
                      </a:r>
                    </a:p>
                    <a:p>
                      <a:pPr algn="ctr"/>
                      <a:endParaRPr lang="de-DE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600" kern="1200" dirty="0">
                          <a:solidFill>
                            <a:schemeClr val="tx1"/>
                          </a:solidFill>
                        </a:rPr>
                        <a:t>Filters</a:t>
                      </a:r>
                    </a:p>
                    <a:p>
                      <a:pPr algn="l"/>
                      <a:r>
                        <a:rPr lang="de-DE" sz="1600" kern="1200" dirty="0" err="1">
                          <a:solidFill>
                            <a:schemeClr val="tx1"/>
                          </a:solidFill>
                        </a:rPr>
                        <a:t>Histogram</a:t>
                      </a:r>
                      <a:r>
                        <a:rPr lang="de-DE" sz="1600" kern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tx1"/>
                          </a:solidFill>
                        </a:rPr>
                        <a:t>stretching</a:t>
                      </a:r>
                      <a:r>
                        <a:rPr lang="de-DE" sz="1600" kern="1200" dirty="0">
                          <a:solidFill>
                            <a:schemeClr val="tx1"/>
                          </a:solidFill>
                        </a:rPr>
                        <a:t> and </a:t>
                      </a:r>
                      <a:r>
                        <a:rPr lang="de-DE" sz="1600" kern="1200" dirty="0" err="1">
                          <a:solidFill>
                            <a:schemeClr val="tx1"/>
                          </a:solidFill>
                        </a:rPr>
                        <a:t>combinations</a:t>
                      </a:r>
                      <a:endParaRPr lang="de-DE" sz="1600" kern="12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DE" sz="1600" kern="12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de-DE" sz="1600" kern="1200" dirty="0" err="1">
                          <a:solidFill>
                            <a:schemeClr val="tx1"/>
                          </a:solidFill>
                        </a:rPr>
                        <a:t>postprocessing</a:t>
                      </a:r>
                      <a:endParaRPr lang="de-DE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Global Otsu </a:t>
                      </a:r>
                    </a:p>
                    <a:p>
                      <a:pPr algn="l"/>
                      <a:r>
                        <a:rPr lang="de-DE" sz="1600" b="0" dirty="0" err="1">
                          <a:solidFill>
                            <a:schemeClr val="tx1"/>
                          </a:solidFill>
                        </a:rPr>
                        <a:t>Two</a:t>
                      </a:r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-level Otsu</a:t>
                      </a:r>
                    </a:p>
                    <a:p>
                      <a:pPr algn="l"/>
                      <a:endParaRPr lang="de-DE" sz="1600" b="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979968"/>
                  </a:ext>
                </a:extLst>
              </a:tr>
              <a:tr h="959779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N2DL-HeLa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Varying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brigtness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of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cell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nuclei</a:t>
                      </a:r>
                      <a:endParaRPr lang="de-DE" sz="16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Low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contrast</a:t>
                      </a:r>
                      <a:endParaRPr lang="de-DE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DE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600" kern="1200" dirty="0">
                          <a:solidFill>
                            <a:schemeClr val="tx1"/>
                          </a:solidFill>
                        </a:rPr>
                        <a:t>Filters</a:t>
                      </a:r>
                    </a:p>
                    <a:p>
                      <a:pPr algn="l"/>
                      <a:r>
                        <a:rPr lang="de-DE" sz="1600" kern="1200" dirty="0" err="1">
                          <a:solidFill>
                            <a:schemeClr val="tx1"/>
                          </a:solidFill>
                        </a:rPr>
                        <a:t>Histogram</a:t>
                      </a:r>
                      <a:r>
                        <a:rPr lang="de-DE" sz="1600" kern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tx1"/>
                          </a:solidFill>
                        </a:rPr>
                        <a:t>stretching</a:t>
                      </a:r>
                      <a:r>
                        <a:rPr lang="de-DE" sz="1600" kern="1200" dirty="0">
                          <a:solidFill>
                            <a:schemeClr val="tx1"/>
                          </a:solidFill>
                        </a:rPr>
                        <a:t> and </a:t>
                      </a:r>
                      <a:r>
                        <a:rPr lang="de-DE" sz="1600" kern="1200" dirty="0" err="1">
                          <a:solidFill>
                            <a:schemeClr val="tx1"/>
                          </a:solidFill>
                        </a:rPr>
                        <a:t>combinations</a:t>
                      </a:r>
                      <a:endParaRPr lang="de-DE" sz="1600" kern="12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DE" sz="16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Global Otsu</a:t>
                      </a:r>
                    </a:p>
                    <a:p>
                      <a:pPr algn="l"/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Two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-level Otsu</a:t>
                      </a:r>
                    </a:p>
                    <a:p>
                      <a:pPr algn="l"/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Local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adaptive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thresholding</a:t>
                      </a:r>
                      <a:endParaRPr lang="de-DE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704882"/>
                  </a:ext>
                </a:extLst>
              </a:tr>
              <a:tr h="1046556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NIH3T3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Non-uniform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illumination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Reflection</a:t>
                      </a:r>
                      <a:endParaRPr lang="de-DE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600" kern="1200" dirty="0">
                          <a:solidFill>
                            <a:schemeClr val="tx1"/>
                          </a:solidFill>
                        </a:rPr>
                        <a:t>Filters</a:t>
                      </a:r>
                    </a:p>
                    <a:p>
                      <a:pPr algn="l"/>
                      <a:r>
                        <a:rPr lang="de-DE" sz="1600" kern="1200" dirty="0" err="1">
                          <a:solidFill>
                            <a:schemeClr val="tx1"/>
                          </a:solidFill>
                        </a:rPr>
                        <a:t>Histogram</a:t>
                      </a:r>
                      <a:r>
                        <a:rPr lang="de-DE" sz="1600" kern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tx1"/>
                          </a:solidFill>
                        </a:rPr>
                        <a:t>stretching</a:t>
                      </a:r>
                      <a:r>
                        <a:rPr lang="de-DE" sz="1600" kern="1200" dirty="0">
                          <a:solidFill>
                            <a:schemeClr val="tx1"/>
                          </a:solidFill>
                        </a:rPr>
                        <a:t> and </a:t>
                      </a:r>
                      <a:r>
                        <a:rPr lang="de-DE" sz="1600" kern="1200" dirty="0" err="1">
                          <a:solidFill>
                            <a:schemeClr val="tx1"/>
                          </a:solidFill>
                        </a:rPr>
                        <a:t>combinations</a:t>
                      </a:r>
                      <a:endParaRPr lang="de-DE" sz="1600" kern="12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DE" sz="16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Global Otsu</a:t>
                      </a:r>
                    </a:p>
                    <a:p>
                      <a:pPr algn="l"/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Two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-level Otsu (+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clip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l"/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Local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adaptive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thresholding</a:t>
                      </a:r>
                      <a:endParaRPr lang="de-DE" sz="16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de-DE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256667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ED3D0F23-D774-6AD1-E966-C5CEB73786A2}"/>
              </a:ext>
            </a:extLst>
          </p:cNvPr>
          <p:cNvSpPr txBox="1"/>
          <p:nvPr/>
        </p:nvSpPr>
        <p:spPr>
          <a:xfrm>
            <a:off x="3292209" y="5529898"/>
            <a:ext cx="72608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i="1" dirty="0" err="1"/>
              <a:t>Which</a:t>
            </a:r>
            <a:r>
              <a:rPr lang="de-DE" i="1" dirty="0"/>
              <a:t> </a:t>
            </a:r>
            <a:r>
              <a:rPr lang="de-DE" i="1" dirty="0" err="1"/>
              <a:t>combination</a:t>
            </a:r>
            <a:r>
              <a:rPr lang="de-DE" i="1" dirty="0"/>
              <a:t> </a:t>
            </a:r>
            <a:r>
              <a:rPr lang="de-DE" i="1" dirty="0" err="1"/>
              <a:t>between</a:t>
            </a:r>
            <a:r>
              <a:rPr lang="de-DE" i="1" dirty="0"/>
              <a:t> </a:t>
            </a:r>
            <a:r>
              <a:rPr lang="de-DE" i="1" dirty="0" err="1"/>
              <a:t>preprocessing</a:t>
            </a:r>
            <a:r>
              <a:rPr lang="de-DE" i="1" dirty="0"/>
              <a:t> </a:t>
            </a:r>
            <a:r>
              <a:rPr lang="de-DE" i="1" dirty="0" err="1"/>
              <a:t>method</a:t>
            </a:r>
            <a:r>
              <a:rPr lang="de-DE" i="1" dirty="0"/>
              <a:t> and Otsu </a:t>
            </a:r>
            <a:r>
              <a:rPr lang="de-DE" i="1" dirty="0" err="1"/>
              <a:t>thresholding</a:t>
            </a:r>
            <a:r>
              <a:rPr lang="de-DE" i="1" dirty="0"/>
              <a:t> </a:t>
            </a:r>
            <a:r>
              <a:rPr lang="de-DE" i="1" dirty="0" err="1"/>
              <a:t>variation</a:t>
            </a:r>
            <a:r>
              <a:rPr lang="de-DE" i="1" dirty="0"/>
              <a:t> </a:t>
            </a:r>
            <a:r>
              <a:rPr lang="de-DE" i="1" dirty="0" err="1"/>
              <a:t>leads</a:t>
            </a:r>
            <a:r>
              <a:rPr lang="de-DE" i="1" dirty="0"/>
              <a:t> </a:t>
            </a:r>
            <a:r>
              <a:rPr lang="de-DE" i="1" dirty="0" err="1"/>
              <a:t>to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best</a:t>
            </a:r>
            <a:r>
              <a:rPr lang="de-DE" i="1" dirty="0"/>
              <a:t> </a:t>
            </a:r>
            <a:r>
              <a:rPr lang="de-DE" i="1" dirty="0" err="1"/>
              <a:t>segmentation</a:t>
            </a:r>
            <a:r>
              <a:rPr lang="de-DE" i="1" dirty="0"/>
              <a:t> </a:t>
            </a:r>
            <a:r>
              <a:rPr lang="de-DE" i="1" dirty="0" err="1"/>
              <a:t>outcome</a:t>
            </a:r>
            <a:r>
              <a:rPr lang="de-DE" i="1" dirty="0"/>
              <a:t>?</a:t>
            </a:r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BA99007C-7361-68A4-34AC-471608E904EC}"/>
              </a:ext>
            </a:extLst>
          </p:cNvPr>
          <p:cNvSpPr/>
          <p:nvPr/>
        </p:nvSpPr>
        <p:spPr>
          <a:xfrm>
            <a:off x="1638912" y="5642903"/>
            <a:ext cx="1475715" cy="380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728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1" y="2723356"/>
            <a:ext cx="121919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chemeClr val="bg1"/>
                </a:solidFill>
              </a:rPr>
              <a:t>Global Otsu </a:t>
            </a:r>
            <a:r>
              <a:rPr lang="de-DE" sz="6600" dirty="0" err="1">
                <a:solidFill>
                  <a:schemeClr val="bg1"/>
                </a:solidFill>
              </a:rPr>
              <a:t>thresholding</a:t>
            </a:r>
            <a:endParaRPr lang="de-DE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305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5BD710-457A-4295-8EE8-19C15579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8" y="981928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de-DE" sz="3300" dirty="0" err="1"/>
              <a:t>Preprocessing</a:t>
            </a:r>
            <a:r>
              <a:rPr lang="de-DE" sz="3300" dirty="0"/>
              <a:t> </a:t>
            </a:r>
            <a:r>
              <a:rPr lang="de-DE" sz="3300" dirty="0" err="1"/>
              <a:t>methods</a:t>
            </a:r>
            <a:r>
              <a:rPr lang="de-DE" sz="3300" dirty="0"/>
              <a:t> - N2DH-GOWT1 and N2DL-HeLa</a:t>
            </a:r>
            <a:br>
              <a:rPr lang="de-DE" sz="4800" dirty="0"/>
            </a:b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22AA3C-935D-43A0-BFD3-6C4337E1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1D949595-2FA4-4647-A6C9-42E3823908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09" y="2117867"/>
            <a:ext cx="5357199" cy="4032562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6E2662C-9D05-0C9C-952B-7EC365776DB8}"/>
              </a:ext>
            </a:extLst>
          </p:cNvPr>
          <p:cNvGrpSpPr/>
          <p:nvPr/>
        </p:nvGrpSpPr>
        <p:grpSpPr>
          <a:xfrm>
            <a:off x="85141" y="6491679"/>
            <a:ext cx="12027237" cy="286531"/>
            <a:chOff x="85141" y="6491679"/>
            <a:chExt cx="12027237" cy="286531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496CBE83-5B9A-E778-4FA5-A4E5464B56F1}"/>
                </a:ext>
              </a:extLst>
            </p:cNvPr>
            <p:cNvSpPr txBox="1"/>
            <p:nvPr/>
          </p:nvSpPr>
          <p:spPr>
            <a:xfrm>
              <a:off x="85141" y="6491679"/>
              <a:ext cx="1418563" cy="277200"/>
            </a:xfrm>
            <a:prstGeom prst="rect">
              <a:avLst/>
            </a:prstGeom>
            <a:solidFill>
              <a:srgbClr val="FF303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b="1" dirty="0" err="1">
                  <a:solidFill>
                    <a:schemeClr val="bg1"/>
                  </a:solidFill>
                </a:rPr>
                <a:t>No</a:t>
              </a:r>
              <a:r>
                <a:rPr lang="de-DE" sz="1100" b="1" dirty="0">
                  <a:solidFill>
                    <a:schemeClr val="bg1"/>
                  </a:solidFill>
                </a:rPr>
                <a:t> </a:t>
              </a:r>
              <a:r>
                <a:rPr lang="de-DE" sz="1100" b="1" dirty="0" err="1">
                  <a:solidFill>
                    <a:schemeClr val="bg1"/>
                  </a:solidFill>
                </a:rPr>
                <a:t>Preprocessing</a:t>
              </a:r>
              <a:endParaRPr lang="de-DE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E9122CCA-2966-A5DA-DDD7-5EE75846E1AE}"/>
                </a:ext>
              </a:extLst>
            </p:cNvPr>
            <p:cNvSpPr txBox="1"/>
            <p:nvPr/>
          </p:nvSpPr>
          <p:spPr>
            <a:xfrm>
              <a:off x="2879067" y="6491880"/>
              <a:ext cx="1482820" cy="276999"/>
            </a:xfrm>
            <a:prstGeom prst="rect">
              <a:avLst/>
            </a:prstGeom>
            <a:solidFill>
              <a:srgbClr val="FFB90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b="1" dirty="0" err="1">
                  <a:solidFill>
                    <a:schemeClr val="bg1"/>
                  </a:solidFill>
                </a:rPr>
                <a:t>Gaussian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100" b="1" dirty="0" err="1">
                  <a:solidFill>
                    <a:schemeClr val="bg1"/>
                  </a:solidFill>
                </a:rPr>
                <a:t>filter</a:t>
              </a:r>
              <a:endParaRPr lang="de-DE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E007FD8E-8717-64EB-EE17-30A9C731504B}"/>
                </a:ext>
              </a:extLst>
            </p:cNvPr>
            <p:cNvSpPr txBox="1"/>
            <p:nvPr/>
          </p:nvSpPr>
          <p:spPr>
            <a:xfrm>
              <a:off x="1560928" y="6497420"/>
              <a:ext cx="1261994" cy="276999"/>
            </a:xfrm>
            <a:prstGeom prst="rect">
              <a:avLst/>
            </a:prstGeom>
            <a:solidFill>
              <a:srgbClr val="FF7E2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b="1" dirty="0">
                  <a:solidFill>
                    <a:schemeClr val="bg1"/>
                  </a:solidFill>
                </a:rPr>
                <a:t>Median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100" b="1" dirty="0" err="1">
                  <a:solidFill>
                    <a:schemeClr val="bg1"/>
                  </a:solidFill>
                </a:rPr>
                <a:t>filter</a:t>
              </a:r>
              <a:endParaRPr lang="de-DE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69AA929C-4626-7E38-A024-E9A9BE735A42}"/>
                </a:ext>
              </a:extLst>
            </p:cNvPr>
            <p:cNvSpPr txBox="1"/>
            <p:nvPr/>
          </p:nvSpPr>
          <p:spPr>
            <a:xfrm>
              <a:off x="4428770" y="6501211"/>
              <a:ext cx="1656344" cy="276999"/>
            </a:xfrm>
            <a:prstGeom prst="rect">
              <a:avLst/>
            </a:prstGeom>
            <a:solidFill>
              <a:srgbClr val="BDEF68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b="1" dirty="0" err="1">
                  <a:solidFill>
                    <a:schemeClr val="bg1"/>
                  </a:solidFill>
                </a:rPr>
                <a:t>Histogram</a:t>
              </a:r>
              <a:r>
                <a:rPr lang="de-DE" sz="1200" b="1" dirty="0">
                  <a:solidFill>
                    <a:schemeClr val="bg1"/>
                  </a:solidFill>
                </a:rPr>
                <a:t> </a:t>
              </a:r>
              <a:r>
                <a:rPr lang="de-DE" sz="1100" b="1" dirty="0" err="1">
                  <a:solidFill>
                    <a:schemeClr val="bg1"/>
                  </a:solidFill>
                </a:rPr>
                <a:t>stretching</a:t>
              </a:r>
              <a:endParaRPr lang="de-DE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9F4102CE-2FF0-8479-FE78-DA43C3AA79FC}"/>
                </a:ext>
              </a:extLst>
            </p:cNvPr>
            <p:cNvSpPr txBox="1"/>
            <p:nvPr/>
          </p:nvSpPr>
          <p:spPr>
            <a:xfrm>
              <a:off x="6142338" y="6501010"/>
              <a:ext cx="2878778" cy="277200"/>
            </a:xfrm>
            <a:prstGeom prst="rect">
              <a:avLst/>
            </a:prstGeom>
            <a:solidFill>
              <a:srgbClr val="00B2E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b="1" dirty="0" err="1">
                  <a:solidFill>
                    <a:schemeClr val="bg1"/>
                  </a:solidFill>
                </a:rPr>
                <a:t>Histogram</a:t>
              </a:r>
              <a:r>
                <a:rPr lang="de-DE" sz="1100" b="1" dirty="0">
                  <a:solidFill>
                    <a:schemeClr val="bg1"/>
                  </a:solidFill>
                </a:rPr>
                <a:t> </a:t>
              </a:r>
              <a:r>
                <a:rPr lang="de-DE" sz="1100" b="1" dirty="0" err="1">
                  <a:solidFill>
                    <a:schemeClr val="bg1"/>
                  </a:solidFill>
                </a:rPr>
                <a:t>stretching</a:t>
              </a:r>
              <a:r>
                <a:rPr lang="de-DE" sz="1100" b="1" dirty="0">
                  <a:solidFill>
                    <a:schemeClr val="bg1"/>
                  </a:solidFill>
                </a:rPr>
                <a:t> and median </a:t>
              </a:r>
              <a:r>
                <a:rPr lang="de-DE" sz="1100" b="1" dirty="0" err="1">
                  <a:solidFill>
                    <a:schemeClr val="bg1"/>
                  </a:solidFill>
                </a:rPr>
                <a:t>filter</a:t>
              </a:r>
              <a:endParaRPr lang="de-DE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BB0DEAFF-82BC-2A8D-27A4-9BE85AD61F01}"/>
                </a:ext>
              </a:extLst>
            </p:cNvPr>
            <p:cNvSpPr txBox="1"/>
            <p:nvPr/>
          </p:nvSpPr>
          <p:spPr>
            <a:xfrm>
              <a:off x="9075263" y="6497818"/>
              <a:ext cx="3037115" cy="277200"/>
            </a:xfrm>
            <a:prstGeom prst="rect">
              <a:avLst/>
            </a:prstGeom>
            <a:solidFill>
              <a:srgbClr val="712E93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b="1" dirty="0" err="1">
                  <a:solidFill>
                    <a:schemeClr val="bg1"/>
                  </a:solidFill>
                </a:rPr>
                <a:t>Histogram</a:t>
              </a:r>
              <a:r>
                <a:rPr lang="de-DE" sz="1100" b="1" dirty="0">
                  <a:solidFill>
                    <a:schemeClr val="bg1"/>
                  </a:solidFill>
                </a:rPr>
                <a:t> </a:t>
              </a:r>
              <a:r>
                <a:rPr lang="de-DE" sz="1100" b="1" dirty="0" err="1">
                  <a:solidFill>
                    <a:schemeClr val="bg1"/>
                  </a:solidFill>
                </a:rPr>
                <a:t>stretching</a:t>
              </a:r>
              <a:r>
                <a:rPr lang="de-DE" sz="1100" b="1" dirty="0">
                  <a:solidFill>
                    <a:schemeClr val="bg1"/>
                  </a:solidFill>
                </a:rPr>
                <a:t> and </a:t>
              </a:r>
              <a:r>
                <a:rPr lang="de-DE" sz="1100" b="1" dirty="0" err="1">
                  <a:solidFill>
                    <a:schemeClr val="bg1"/>
                  </a:solidFill>
                </a:rPr>
                <a:t>Gaussian</a:t>
              </a:r>
              <a:r>
                <a:rPr lang="de-DE" sz="1100" b="1" dirty="0">
                  <a:solidFill>
                    <a:schemeClr val="bg1"/>
                  </a:solidFill>
                </a:rPr>
                <a:t> </a:t>
              </a:r>
              <a:r>
                <a:rPr lang="de-DE" sz="1100" b="1" dirty="0" err="1">
                  <a:solidFill>
                    <a:schemeClr val="bg1"/>
                  </a:solidFill>
                </a:rPr>
                <a:t>filter</a:t>
              </a:r>
              <a:endParaRPr lang="de-DE" sz="11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485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51A357E-E7CA-E44B-D1D5-08C2886777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0" t="2232" r="2718" b="2815"/>
          <a:stretch/>
        </p:blipFill>
        <p:spPr>
          <a:xfrm>
            <a:off x="8103516" y="2510800"/>
            <a:ext cx="3734159" cy="37764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AEAAAA-9E95-9F72-D0DC-401B23C0D5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5" t="2548" r="2462" b="3133"/>
          <a:stretch/>
        </p:blipFill>
        <p:spPr>
          <a:xfrm>
            <a:off x="4198845" y="2510800"/>
            <a:ext cx="3790153" cy="37764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1F31D45-5F22-4ABA-92E0-EA92F61E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3000" dirty="0"/>
              <a:t>N2DH-GOWT1:</a:t>
            </a:r>
            <a:br>
              <a:rPr lang="de-DE" sz="3000" dirty="0"/>
            </a:br>
            <a:r>
              <a:rPr lang="de-DE" sz="3000" dirty="0" err="1"/>
              <a:t>Effects</a:t>
            </a:r>
            <a:r>
              <a:rPr lang="de-DE" sz="3000" dirty="0"/>
              <a:t> </a:t>
            </a:r>
            <a:r>
              <a:rPr lang="de-DE" sz="3000" dirty="0" err="1"/>
              <a:t>of</a:t>
            </a:r>
            <a:r>
              <a:rPr lang="de-DE" sz="3000" dirty="0"/>
              <a:t> </a:t>
            </a:r>
            <a:r>
              <a:rPr lang="de-DE" sz="3000" dirty="0" err="1"/>
              <a:t>histogram</a:t>
            </a:r>
            <a:r>
              <a:rPr lang="de-DE" sz="3000" dirty="0"/>
              <a:t> </a:t>
            </a:r>
            <a:r>
              <a:rPr lang="de-DE" sz="3000" dirty="0" err="1"/>
              <a:t>stretching</a:t>
            </a:r>
            <a:endParaRPr lang="de-DE" sz="30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6C3188B-BF90-4592-91B7-9D74B85AD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D0808FA-B063-DFE2-F1C4-446162C169AE}"/>
              </a:ext>
            </a:extLst>
          </p:cNvPr>
          <p:cNvSpPr txBox="1"/>
          <p:nvPr/>
        </p:nvSpPr>
        <p:spPr>
          <a:xfrm>
            <a:off x="1397083" y="2137248"/>
            <a:ext cx="176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Original </a:t>
            </a:r>
            <a:r>
              <a:rPr lang="de-DE" dirty="0" err="1"/>
              <a:t>image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A1A4FDC-FED2-91EC-4949-073E653874DE}"/>
              </a:ext>
            </a:extLst>
          </p:cNvPr>
          <p:cNvSpPr txBox="1"/>
          <p:nvPr/>
        </p:nvSpPr>
        <p:spPr>
          <a:xfrm>
            <a:off x="9190779" y="2140896"/>
            <a:ext cx="1559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Ground </a:t>
            </a:r>
            <a:r>
              <a:rPr lang="de-DE" dirty="0" err="1"/>
              <a:t>truth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74081A3-394B-2735-927B-F593DCF0E007}"/>
              </a:ext>
            </a:extLst>
          </p:cNvPr>
          <p:cNvSpPr txBox="1"/>
          <p:nvPr/>
        </p:nvSpPr>
        <p:spPr>
          <a:xfrm>
            <a:off x="4314785" y="2137248"/>
            <a:ext cx="39910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Segmentation (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preprocessing</a:t>
            </a:r>
            <a:r>
              <a:rPr lang="de-DE" dirty="0"/>
              <a:t>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8280E03-8C34-18B3-DD02-545B66847A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1" t="1553" r="47540" b="7593"/>
          <a:stretch/>
        </p:blipFill>
        <p:spPr>
          <a:xfrm>
            <a:off x="329328" y="2441578"/>
            <a:ext cx="3873737" cy="3848400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CCB74669-7104-726B-BAE6-F563F95A403C}"/>
              </a:ext>
            </a:extLst>
          </p:cNvPr>
          <p:cNvGrpSpPr/>
          <p:nvPr/>
        </p:nvGrpSpPr>
        <p:grpSpPr>
          <a:xfrm>
            <a:off x="3241751" y="3148693"/>
            <a:ext cx="8284043" cy="604158"/>
            <a:chOff x="3241751" y="3148693"/>
            <a:chExt cx="8284043" cy="60415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03BF2B2-4B0A-DD97-406F-2E9A90080EB1}"/>
                </a:ext>
              </a:extLst>
            </p:cNvPr>
            <p:cNvSpPr/>
            <p:nvPr/>
          </p:nvSpPr>
          <p:spPr>
            <a:xfrm>
              <a:off x="10926090" y="3148693"/>
              <a:ext cx="599704" cy="60415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6198ABF-3C93-92A7-0064-0DDCA6067C75}"/>
                </a:ext>
              </a:extLst>
            </p:cNvPr>
            <p:cNvSpPr/>
            <p:nvPr/>
          </p:nvSpPr>
          <p:spPr>
            <a:xfrm>
              <a:off x="7036385" y="3148693"/>
              <a:ext cx="599704" cy="60415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74E794F-5599-2FF0-4AED-27D55EB0C2C3}"/>
                </a:ext>
              </a:extLst>
            </p:cNvPr>
            <p:cNvSpPr/>
            <p:nvPr/>
          </p:nvSpPr>
          <p:spPr>
            <a:xfrm>
              <a:off x="3241751" y="3148693"/>
              <a:ext cx="599704" cy="60415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7005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1450</Words>
  <Application>Microsoft Macintosh PowerPoint</Application>
  <PresentationFormat>Breitbild</PresentationFormat>
  <Paragraphs>416</Paragraphs>
  <Slides>57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57</vt:i4>
      </vt:variant>
    </vt:vector>
  </HeadingPairs>
  <TitlesOfParts>
    <vt:vector size="66" baseType="lpstr">
      <vt:lpstr>Arial</vt:lpstr>
      <vt:lpstr>Avenir Next LT Pro</vt:lpstr>
      <vt:lpstr>Avenir Next LT Pro (Textkörper)</vt:lpstr>
      <vt:lpstr>Avenir Next LT Pro Light</vt:lpstr>
      <vt:lpstr>Calibri</vt:lpstr>
      <vt:lpstr>Cambria Math</vt:lpstr>
      <vt:lpstr>Quicksand</vt:lpstr>
      <vt:lpstr>Wingdings</vt:lpstr>
      <vt:lpstr>RetrospectVTI</vt:lpstr>
      <vt:lpstr>Cell Nuclei Segmentation  </vt:lpstr>
      <vt:lpstr>Timeline recap</vt:lpstr>
      <vt:lpstr>PowerPoint-Präsentation</vt:lpstr>
      <vt:lpstr>Overview </vt:lpstr>
      <vt:lpstr> N2DL-HeLa (second dataset) </vt:lpstr>
      <vt:lpstr>PowerPoint-Präsentation</vt:lpstr>
      <vt:lpstr>PowerPoint-Präsentation</vt:lpstr>
      <vt:lpstr>Preprocessing methods - N2DH-GOWT1 and N2DL-HeLa </vt:lpstr>
      <vt:lpstr>N2DH-GOWT1: Effects of histogram stretching</vt:lpstr>
      <vt:lpstr>N2DH-GOWT1: Effects of histogram stretching</vt:lpstr>
      <vt:lpstr>Preprocessing methods - N2DH-GOWT1 and N2DL-HeLa </vt:lpstr>
      <vt:lpstr>Preprocessing methods - NIH3T3</vt:lpstr>
      <vt:lpstr>NIH3T3: Effect of reflections</vt:lpstr>
      <vt:lpstr>PowerPoint-Präsentation</vt:lpstr>
      <vt:lpstr>Preprocessing methods - N2DH-GOWT1 and N2DL-HeLa </vt:lpstr>
      <vt:lpstr>Preprocessing methods NIH3T3 two-level Otsu and clip </vt:lpstr>
      <vt:lpstr>N2DH-GOWT1: Effects of histogram stretching</vt:lpstr>
      <vt:lpstr>NIH3T3: Two-level Otsu thresholding clip</vt:lpstr>
      <vt:lpstr>PowerPoint-Präsentation</vt:lpstr>
      <vt:lpstr>Preprocessing methods N2DL-HeLa and NIH3T3  </vt:lpstr>
      <vt:lpstr>NIH3T3: Effects of local adaptive Otsu thresholding</vt:lpstr>
      <vt:lpstr>NIH3T3: Effects of local adaptive Otsu thresholding</vt:lpstr>
      <vt:lpstr>Challenges</vt:lpstr>
      <vt:lpstr>Local adaptive two-level Otsu thresholding</vt:lpstr>
      <vt:lpstr>PowerPoint-Präsentation</vt:lpstr>
      <vt:lpstr>Challenges</vt:lpstr>
      <vt:lpstr>PowerPoint-Präsentation</vt:lpstr>
      <vt:lpstr>Optimal segmentation method for N2DH-GOWT1 and N2DL-HeLa </vt:lpstr>
      <vt:lpstr>Optimal segmentation method NIH3T3</vt:lpstr>
      <vt:lpstr> N2DL-HeLa (second dataset) </vt:lpstr>
      <vt:lpstr>PowerPoint-Präsentation</vt:lpstr>
      <vt:lpstr>PowerPoint-Präsentation</vt:lpstr>
      <vt:lpstr>Thank you for your attention!</vt:lpstr>
      <vt:lpstr>Extra slides</vt:lpstr>
      <vt:lpstr>Why local thresholding?</vt:lpstr>
      <vt:lpstr>Why two-level thresholding</vt:lpstr>
      <vt:lpstr>Hole filling</vt:lpstr>
      <vt:lpstr>Correction Local</vt:lpstr>
      <vt:lpstr>Solution Ideas</vt:lpstr>
      <vt:lpstr>Challenges: N2DL-HeLa </vt:lpstr>
      <vt:lpstr>NIH3T3: Effects of local adaptive Otsu thresholding</vt:lpstr>
      <vt:lpstr>Histogramm stretching</vt:lpstr>
      <vt:lpstr>Dice score - Issues</vt:lpstr>
      <vt:lpstr>Evaluation algorithm – Dice score</vt:lpstr>
      <vt:lpstr> N2DH-GOWT1 Cell type: embryonic stem cells | Organism: Mouse (Mus musculus)  </vt:lpstr>
      <vt:lpstr> NIH3T3 Cell type: Embryonic fibroblast cells | Organism: Mouse (Mus musculus) </vt:lpstr>
      <vt:lpstr> N2DL-HeLa Cell type: cervical adenocarcinoma cells | organism: human (Homo sapiens)  </vt:lpstr>
      <vt:lpstr>Otus Thresholding usage</vt:lpstr>
      <vt:lpstr>Otsu Thresholding</vt:lpstr>
      <vt:lpstr>Otsu Thresholding</vt:lpstr>
      <vt:lpstr> Discriminant Criterion Measure</vt:lpstr>
      <vt:lpstr>Holes</vt:lpstr>
      <vt:lpstr>Histogram stretching </vt:lpstr>
      <vt:lpstr>Example Histogram stretching</vt:lpstr>
      <vt:lpstr>Two-level Otsu Thresholding</vt:lpstr>
      <vt:lpstr>Application of Filter</vt:lpstr>
      <vt:lpstr>Procedure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Maribel Schneider</cp:lastModifiedBy>
  <cp:revision>52</cp:revision>
  <dcterms:created xsi:type="dcterms:W3CDTF">2022-07-17T12:57:11Z</dcterms:created>
  <dcterms:modified xsi:type="dcterms:W3CDTF">2022-07-19T08:29:44Z</dcterms:modified>
</cp:coreProperties>
</file>